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handoutMasterIdLst>
    <p:handoutMasterId r:id="rId42"/>
  </p:handoutMasterIdLst>
  <p:sldIdLst>
    <p:sldId id="303" r:id="rId3"/>
    <p:sldId id="301" r:id="rId4"/>
    <p:sldId id="282" r:id="rId5"/>
    <p:sldId id="355" r:id="rId7"/>
    <p:sldId id="442" r:id="rId8"/>
    <p:sldId id="353" r:id="rId9"/>
    <p:sldId id="337" r:id="rId10"/>
    <p:sldId id="286" r:id="rId11"/>
    <p:sldId id="338" r:id="rId12"/>
    <p:sldId id="443" r:id="rId13"/>
    <p:sldId id="444" r:id="rId14"/>
    <p:sldId id="445" r:id="rId15"/>
    <p:sldId id="446" r:id="rId16"/>
    <p:sldId id="447" r:id="rId17"/>
    <p:sldId id="448" r:id="rId18"/>
    <p:sldId id="449" r:id="rId19"/>
    <p:sldId id="450" r:id="rId20"/>
    <p:sldId id="451" r:id="rId21"/>
    <p:sldId id="452" r:id="rId22"/>
    <p:sldId id="453" r:id="rId23"/>
    <p:sldId id="454" r:id="rId24"/>
    <p:sldId id="455" r:id="rId25"/>
    <p:sldId id="456" r:id="rId26"/>
    <p:sldId id="457" r:id="rId27"/>
    <p:sldId id="458" r:id="rId28"/>
    <p:sldId id="459" r:id="rId29"/>
    <p:sldId id="460" r:id="rId30"/>
    <p:sldId id="461" r:id="rId31"/>
    <p:sldId id="462" r:id="rId32"/>
    <p:sldId id="463" r:id="rId33"/>
    <p:sldId id="464" r:id="rId34"/>
    <p:sldId id="465" r:id="rId35"/>
    <p:sldId id="466" r:id="rId36"/>
    <p:sldId id="467" r:id="rId37"/>
    <p:sldId id="316" r:id="rId38"/>
    <p:sldId id="317" r:id="rId39"/>
    <p:sldId id="468" r:id="rId40"/>
    <p:sldId id="300" r:id="rId41"/>
  </p:sldIdLst>
  <p:sldSz cx="9144000" cy="5715000" type="screen16x10"/>
  <p:notesSz cx="6858000" cy="9144000"/>
  <p:embeddedFontLst>
    <p:embeddedFont>
      <p:font typeface="Calibri" panose="020F0502020204030204" pitchFamily="34" charset="0"/>
      <p:regular r:id="rId46"/>
      <p:bold r:id="rId47"/>
      <p:italic r:id="rId48"/>
      <p:boldItalic r:id="rId49"/>
    </p:embeddedFont>
    <p:embeddedFont>
      <p:font typeface="微软雅黑" panose="020B0503020204020204" pitchFamily="34" charset="-122"/>
      <p:regular r:id="rId50"/>
    </p:embeddedFont>
    <p:embeddedFont>
      <p:font typeface="Aharoni" panose="02010803020104030203" pitchFamily="2" charset="-79"/>
      <p:bold r:id="rId51"/>
    </p:embeddedFont>
    <p:embeddedFont>
      <p:font typeface="经典繁毛楷" panose="02010609000101010101" pitchFamily="49" charset="-122"/>
      <p:regular r:id="rId52"/>
    </p:embeddedFont>
    <p:embeddedFont>
      <p:font typeface="楷体_GB2312" panose="02010609030101010101" pitchFamily="49" charset="-122"/>
      <p:regular r:id="rId53"/>
    </p:embeddedFont>
  </p:embeddedFontLst>
  <p:custDataLst>
    <p:tags r:id="rId54"/>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guide id="3" pos="5420" userDrawn="1">
          <p15:clr>
            <a:srgbClr val="A4A3A4"/>
          </p15:clr>
        </p15:guide>
        <p15:guide id="4" pos="703" userDrawn="1">
          <p15:clr>
            <a:srgbClr val="A4A3A4"/>
          </p15:clr>
        </p15:guide>
        <p15:guide id="5" pos="49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772C03"/>
    <a:srgbClr val="FCF8D7"/>
    <a:srgbClr val="A71F13"/>
    <a:srgbClr val="55296C"/>
    <a:srgbClr val="A4946C"/>
    <a:srgbClr val="007AB0"/>
    <a:srgbClr val="8EC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02" autoAdjust="0"/>
    <p:restoredTop sz="94660"/>
  </p:normalViewPr>
  <p:slideViewPr>
    <p:cSldViewPr showGuides="1">
      <p:cViewPr>
        <p:scale>
          <a:sx n="90" d="100"/>
          <a:sy n="90" d="100"/>
        </p:scale>
        <p:origin x="-2472" y="-948"/>
      </p:cViewPr>
      <p:guideLst>
        <p:guide orient="horz" pos="1800"/>
        <p:guide pos="2880"/>
        <p:guide pos="5420"/>
        <p:guide pos="703"/>
        <p:guide pos="4921"/>
      </p:guideLst>
    </p:cSldViewPr>
  </p:slideViewPr>
  <p:notesTextViewPr>
    <p:cViewPr>
      <p:scale>
        <a:sx n="1" d="1"/>
        <a:sy n="1" d="1"/>
      </p:scale>
      <p:origin x="0" y="0"/>
    </p:cViewPr>
  </p:notesTextViewPr>
  <p:sorterViewPr>
    <p:cViewPr>
      <p:scale>
        <a:sx n="125" d="100"/>
        <a:sy n="125" d="100"/>
      </p:scale>
      <p:origin x="0" y="0"/>
    </p:cViewPr>
  </p:sorterViewPr>
  <p:notesViewPr>
    <p:cSldViewPr>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4" Type="http://schemas.openxmlformats.org/officeDocument/2006/relationships/tags" Target="tags/tag1.xml"/><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F1AEB4A-AEFC-41D2-9326-42F64AC97409}"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5AC3056E-C548-4068-928A-E6F6A3807197}"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5B0A336-2B33-48EA-BBFD-D03F0799B66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4DE4397E-E099-4D08-AB54-47C878E61BCC}"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1775357"/>
            <a:ext cx="7772401" cy="1225021"/>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238501"/>
            <a:ext cx="6400800" cy="1460500"/>
          </a:xfrm>
          <a:prstGeom prst="rect">
            <a:avLst/>
          </a:prstGeom>
        </p:spPr>
        <p:txBody>
          <a:bodyPr/>
          <a:lstStyle>
            <a:lvl1pPr marL="0" indent="0" algn="ctr">
              <a:buNone/>
              <a:defRPr>
                <a:solidFill>
                  <a:schemeClr val="tx1">
                    <a:tint val="75000"/>
                  </a:schemeClr>
                </a:solidFill>
              </a:defRPr>
            </a:lvl1pPr>
            <a:lvl2pPr marL="485775" indent="0" algn="ctr">
              <a:buNone/>
              <a:defRPr>
                <a:solidFill>
                  <a:schemeClr val="tx1">
                    <a:tint val="75000"/>
                  </a:schemeClr>
                </a:solidFill>
              </a:defRPr>
            </a:lvl2pPr>
            <a:lvl3pPr marL="972185" indent="0" algn="ctr">
              <a:buNone/>
              <a:defRPr>
                <a:solidFill>
                  <a:schemeClr val="tx1">
                    <a:tint val="75000"/>
                  </a:schemeClr>
                </a:solidFill>
              </a:defRPr>
            </a:lvl3pPr>
            <a:lvl4pPr marL="1457960" indent="0" algn="ctr">
              <a:buNone/>
              <a:defRPr>
                <a:solidFill>
                  <a:schemeClr val="tx1">
                    <a:tint val="75000"/>
                  </a:schemeClr>
                </a:solidFill>
              </a:defRPr>
            </a:lvl4pPr>
            <a:lvl5pPr marL="1944370" indent="0" algn="ctr">
              <a:buNone/>
              <a:defRPr>
                <a:solidFill>
                  <a:schemeClr val="tx1">
                    <a:tint val="75000"/>
                  </a:schemeClr>
                </a:solidFill>
              </a:defRPr>
            </a:lvl5pPr>
            <a:lvl6pPr marL="2430145" indent="0" algn="ctr">
              <a:buNone/>
              <a:defRPr>
                <a:solidFill>
                  <a:schemeClr val="tx1">
                    <a:tint val="75000"/>
                  </a:schemeClr>
                </a:solidFill>
              </a:defRPr>
            </a:lvl6pPr>
            <a:lvl7pPr marL="2916555" indent="0" algn="ctr">
              <a:buNone/>
              <a:defRPr>
                <a:solidFill>
                  <a:schemeClr val="tx1">
                    <a:tint val="75000"/>
                  </a:schemeClr>
                </a:solidFill>
              </a:defRPr>
            </a:lvl7pPr>
            <a:lvl8pPr marL="3402330" indent="0" algn="ctr">
              <a:buNone/>
              <a:defRPr>
                <a:solidFill>
                  <a:schemeClr val="tx1">
                    <a:tint val="75000"/>
                  </a:schemeClr>
                </a:solidFill>
              </a:defRPr>
            </a:lvl8pPr>
            <a:lvl9pPr marL="38881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07F6E8AF-E24F-4BCB-9F6F-28DBDC224385}"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0BEF2BCA-25E3-42DF-AD48-67CB3D87AD8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2" y="1333500"/>
            <a:ext cx="8229600" cy="3771636"/>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3750D93-1766-4370-966D-42509502E76E}"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68655C1-D9CB-4A84-8783-39BDF89DF80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1" y="330730"/>
            <a:ext cx="1543051" cy="704320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4" y="330730"/>
            <a:ext cx="4476751" cy="704320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20047CA7-7FDE-459A-BC89-16AA41F170DC}"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79056B72-6B1C-4CA2-A824-4AB8DAE53A9E}"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5" y="3672418"/>
            <a:ext cx="7772401" cy="1135063"/>
          </a:xfrm>
          <a:prstGeom prst="rect">
            <a:avLst/>
          </a:prstGeom>
        </p:spPr>
        <p:txBody>
          <a:bodyPr anchor="t"/>
          <a:lstStyle>
            <a:lvl1pPr algn="l">
              <a:defRPr sz="4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5" y="2422261"/>
            <a:ext cx="7772401" cy="1250156"/>
          </a:xfrm>
          <a:prstGeom prst="rect">
            <a:avLst/>
          </a:prstGeom>
        </p:spPr>
        <p:txBody>
          <a:bodyPr anchor="b"/>
          <a:lstStyle>
            <a:lvl1pPr marL="0" indent="0">
              <a:buNone/>
              <a:defRPr sz="2100">
                <a:solidFill>
                  <a:schemeClr val="tx1">
                    <a:tint val="75000"/>
                  </a:schemeClr>
                </a:solidFill>
              </a:defRPr>
            </a:lvl1pPr>
            <a:lvl2pPr marL="485775" indent="0">
              <a:buNone/>
              <a:defRPr sz="1900">
                <a:solidFill>
                  <a:schemeClr val="tx1">
                    <a:tint val="75000"/>
                  </a:schemeClr>
                </a:solidFill>
              </a:defRPr>
            </a:lvl2pPr>
            <a:lvl3pPr marL="972185" indent="0">
              <a:buNone/>
              <a:defRPr sz="1700">
                <a:solidFill>
                  <a:schemeClr val="tx1">
                    <a:tint val="75000"/>
                  </a:schemeClr>
                </a:solidFill>
              </a:defRPr>
            </a:lvl3pPr>
            <a:lvl4pPr marL="1457960" indent="0">
              <a:buNone/>
              <a:defRPr sz="1500">
                <a:solidFill>
                  <a:schemeClr val="tx1">
                    <a:tint val="75000"/>
                  </a:schemeClr>
                </a:solidFill>
              </a:defRPr>
            </a:lvl4pPr>
            <a:lvl5pPr marL="1944370" indent="0">
              <a:buNone/>
              <a:defRPr sz="1500">
                <a:solidFill>
                  <a:schemeClr val="tx1">
                    <a:tint val="75000"/>
                  </a:schemeClr>
                </a:solidFill>
              </a:defRPr>
            </a:lvl5pPr>
            <a:lvl6pPr marL="2430145" indent="0">
              <a:buNone/>
              <a:defRPr sz="1500">
                <a:solidFill>
                  <a:schemeClr val="tx1">
                    <a:tint val="75000"/>
                  </a:schemeClr>
                </a:solidFill>
              </a:defRPr>
            </a:lvl6pPr>
            <a:lvl7pPr marL="2916555" indent="0">
              <a:buNone/>
              <a:defRPr sz="1500">
                <a:solidFill>
                  <a:schemeClr val="tx1">
                    <a:tint val="75000"/>
                  </a:schemeClr>
                </a:solidFill>
              </a:defRPr>
            </a:lvl7pPr>
            <a:lvl8pPr marL="3402330" indent="0">
              <a:buNone/>
              <a:defRPr sz="1500">
                <a:solidFill>
                  <a:schemeClr val="tx1">
                    <a:tint val="75000"/>
                  </a:schemeClr>
                </a:solidFill>
              </a:defRPr>
            </a:lvl8pPr>
            <a:lvl9pPr marL="388810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40CDE6A-8D12-446C-BA96-4B51A018CDE1}"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89FB6924-0012-4A79-A1AF-27C8FD03916B}"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5052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714D6E-76D1-4BAB-BE98-05B92F0B7748}"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3BF5422-673C-4730-9846-C0A14143012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279261"/>
            <a:ext cx="4040188"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3" y="1812397"/>
            <a:ext cx="4040188"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9" y="1279261"/>
            <a:ext cx="4041775"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9" y="1812397"/>
            <a:ext cx="4041775"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082660-F0B9-4659-BE6E-699FF4DF9A67}" type="datetime1">
              <a:rPr lang="zh-CN" altLang="en-US"/>
            </a:fld>
            <a:endParaRPr lang="zh-CN" altLang="en-US"/>
          </a:p>
        </p:txBody>
      </p:sp>
      <p:sp>
        <p:nvSpPr>
          <p:cNvPr id="8"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046EF35B-251A-4461-A0BF-A256A97614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8274A1-F640-42BC-B702-BB249A95A0DA}" type="datetime1">
              <a:rPr lang="zh-CN" altLang="en-US"/>
            </a:fld>
            <a:endParaRPr lang="zh-CN" altLang="en-US"/>
          </a:p>
        </p:txBody>
      </p:sp>
      <p:sp>
        <p:nvSpPr>
          <p:cNvPr id="4"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732588" y="5233988"/>
            <a:ext cx="2132012" cy="303212"/>
          </a:xfrm>
        </p:spPr>
        <p:txBody>
          <a:bodyPr/>
          <a:lstStyle>
            <a:lvl1pPr>
              <a:defRPr>
                <a:solidFill>
                  <a:srgbClr val="000000"/>
                </a:solidFill>
              </a:defRPr>
            </a:lvl1pPr>
          </a:lstStyle>
          <a:p>
            <a:fld id="{B74F44B1-B9D3-4D7E-81F3-32341352D6D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6562D6-B388-4F8A-9EA0-CDB1DB52F556}" type="datetime1">
              <a:rPr lang="zh-CN" altLang="en-US"/>
            </a:fld>
            <a:endParaRPr lang="zh-CN" altLang="en-US"/>
          </a:p>
        </p:txBody>
      </p:sp>
      <p:sp>
        <p:nvSpPr>
          <p:cNvPr id="3"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48F9528E-ED24-4E0F-A2EB-792AE91A4D28}"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4" cy="968375"/>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4" y="227543"/>
            <a:ext cx="5111751" cy="4877595"/>
          </a:xfrm>
          <a:prstGeom prst="rect">
            <a:avLst/>
          </a:prstGeo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195918"/>
            <a:ext cx="3008314" cy="3909219"/>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8C668E16-6915-47CC-9265-4A3A1251BE1B}"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8D9E96B0-17E5-4E8D-AB26-8FA35DFC4CC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a:lstStyle>
            <a:lvl1pPr marL="0" indent="0">
              <a:buNone/>
              <a:defRPr sz="3400"/>
            </a:lvl1pPr>
            <a:lvl2pPr marL="485775" indent="0">
              <a:buNone/>
              <a:defRPr sz="3000"/>
            </a:lvl2pPr>
            <a:lvl3pPr marL="972185" indent="0">
              <a:buNone/>
              <a:defRPr sz="2600"/>
            </a:lvl3pPr>
            <a:lvl4pPr marL="1457960" indent="0">
              <a:buNone/>
              <a:defRPr sz="2100"/>
            </a:lvl4pPr>
            <a:lvl5pPr marL="1944370" indent="0">
              <a:buNone/>
              <a:defRPr sz="2100"/>
            </a:lvl5pPr>
            <a:lvl6pPr marL="2430145" indent="0">
              <a:buNone/>
              <a:defRPr sz="2100"/>
            </a:lvl6pPr>
            <a:lvl7pPr marL="2916555" indent="0">
              <a:buNone/>
              <a:defRPr sz="2100"/>
            </a:lvl7pPr>
            <a:lvl8pPr marL="3402330" indent="0">
              <a:buNone/>
              <a:defRPr sz="2100"/>
            </a:lvl8pPr>
            <a:lvl9pPr marL="3888105" indent="0">
              <a:buNone/>
              <a:defRPr sz="21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BE2EB63-1496-4F10-B9AA-601C06943D2D}"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289550"/>
            <a:ext cx="2133600" cy="304800"/>
          </a:xfrm>
        </p:spPr>
        <p:txBody>
          <a:bodyPr/>
          <a:lstStyle>
            <a:lvl1pPr>
              <a:defRPr>
                <a:solidFill>
                  <a:srgbClr val="000000"/>
                </a:solidFill>
              </a:defRPr>
            </a:lvl1pPr>
          </a:lstStyle>
          <a:p>
            <a:fld id="{715A6020-3DCC-4997-A86B-479523A4443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8D7"/>
        </a:solidFill>
        <a:effectLst/>
      </p:bgPr>
    </p:bg>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373CCE81-06BF-472B-BEA2-B659800C0E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71550" rtl="0" eaLnBrk="0" fontAlgn="base" hangingPunct="0">
        <a:spcBef>
          <a:spcPct val="0"/>
        </a:spcBef>
        <a:spcAft>
          <a:spcPct val="0"/>
        </a:spcAft>
        <a:defRPr sz="4700" kern="1200">
          <a:solidFill>
            <a:schemeClr val="tx1"/>
          </a:solidFill>
          <a:latin typeface="+mj-lt"/>
          <a:ea typeface="+mj-ea"/>
          <a:cs typeface="+mj-cs"/>
        </a:defRPr>
      </a:lvl1pPr>
      <a:lvl2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2pPr>
      <a:lvl3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3pPr>
      <a:lvl4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4pPr>
      <a:lvl5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5pPr>
      <a:lvl6pPr marL="4572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6pPr>
      <a:lvl7pPr marL="9144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7pPr>
      <a:lvl8pPr marL="13716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8pPr>
      <a:lvl9pPr marL="18288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9pPr>
    </p:titleStyle>
    <p:bodyStyle>
      <a:lvl1pPr marL="363855" indent="-363855" algn="l" defTabSz="971550"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9305" indent="-303530" algn="l" defTabSz="971550" rtl="0" eaLnBrk="0" fontAlgn="base" hangingPunct="0">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14755" indent="-243205" algn="l" defTabSz="97155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00530"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86305"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7335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12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53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31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72185" rtl="0" eaLnBrk="1" latinLnBrk="0" hangingPunct="1">
        <a:defRPr sz="1900" kern="1200">
          <a:solidFill>
            <a:schemeClr val="tx1"/>
          </a:solidFill>
          <a:latin typeface="+mn-lt"/>
          <a:ea typeface="+mn-ea"/>
          <a:cs typeface="+mn-cs"/>
        </a:defRPr>
      </a:lvl1pPr>
      <a:lvl2pPr marL="485775" algn="l" defTabSz="972185" rtl="0" eaLnBrk="1" latinLnBrk="0" hangingPunct="1">
        <a:defRPr sz="1900" kern="1200">
          <a:solidFill>
            <a:schemeClr val="tx1"/>
          </a:solidFill>
          <a:latin typeface="+mn-lt"/>
          <a:ea typeface="+mn-ea"/>
          <a:cs typeface="+mn-cs"/>
        </a:defRPr>
      </a:lvl2pPr>
      <a:lvl3pPr marL="972185" algn="l" defTabSz="972185" rtl="0" eaLnBrk="1" latinLnBrk="0" hangingPunct="1">
        <a:defRPr sz="1900" kern="1200">
          <a:solidFill>
            <a:schemeClr val="tx1"/>
          </a:solidFill>
          <a:latin typeface="+mn-lt"/>
          <a:ea typeface="+mn-ea"/>
          <a:cs typeface="+mn-cs"/>
        </a:defRPr>
      </a:lvl3pPr>
      <a:lvl4pPr marL="1457960" algn="l" defTabSz="972185" rtl="0" eaLnBrk="1" latinLnBrk="0" hangingPunct="1">
        <a:defRPr sz="1900" kern="1200">
          <a:solidFill>
            <a:schemeClr val="tx1"/>
          </a:solidFill>
          <a:latin typeface="+mn-lt"/>
          <a:ea typeface="+mn-ea"/>
          <a:cs typeface="+mn-cs"/>
        </a:defRPr>
      </a:lvl4pPr>
      <a:lvl5pPr marL="1944370" algn="l" defTabSz="972185" rtl="0" eaLnBrk="1" latinLnBrk="0" hangingPunct="1">
        <a:defRPr sz="1900" kern="1200">
          <a:solidFill>
            <a:schemeClr val="tx1"/>
          </a:solidFill>
          <a:latin typeface="+mn-lt"/>
          <a:ea typeface="+mn-ea"/>
          <a:cs typeface="+mn-cs"/>
        </a:defRPr>
      </a:lvl5pPr>
      <a:lvl6pPr marL="2430145" algn="l" defTabSz="972185" rtl="0" eaLnBrk="1" latinLnBrk="0" hangingPunct="1">
        <a:defRPr sz="1900" kern="1200">
          <a:solidFill>
            <a:schemeClr val="tx1"/>
          </a:solidFill>
          <a:latin typeface="+mn-lt"/>
          <a:ea typeface="+mn-ea"/>
          <a:cs typeface="+mn-cs"/>
        </a:defRPr>
      </a:lvl6pPr>
      <a:lvl7pPr marL="2916555" algn="l" defTabSz="972185" rtl="0" eaLnBrk="1" latinLnBrk="0" hangingPunct="1">
        <a:defRPr sz="1900" kern="1200">
          <a:solidFill>
            <a:schemeClr val="tx1"/>
          </a:solidFill>
          <a:latin typeface="+mn-lt"/>
          <a:ea typeface="+mn-ea"/>
          <a:cs typeface="+mn-cs"/>
        </a:defRPr>
      </a:lvl7pPr>
      <a:lvl8pPr marL="3402330" algn="l" defTabSz="972185" rtl="0" eaLnBrk="1" latinLnBrk="0" hangingPunct="1">
        <a:defRPr sz="1900" kern="1200">
          <a:solidFill>
            <a:schemeClr val="tx1"/>
          </a:solidFill>
          <a:latin typeface="+mn-lt"/>
          <a:ea typeface="+mn-ea"/>
          <a:cs typeface="+mn-cs"/>
        </a:defRPr>
      </a:lvl8pPr>
      <a:lvl9pPr marL="3888105" algn="l" defTabSz="97218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jpe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hyperlink" Target="chinatodaynews017_SHOPPING_SEASON.mp4" TargetMode="External"/><Relationship Id="rId2" Type="http://schemas.openxmlformats.org/officeDocument/2006/relationships/image" Target="../media/image9.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srcRect/>
          <a:stretch>
            <a:fillRect/>
          </a:stretch>
        </p:blipFill>
        <p:spPr bwMode="auto">
          <a:xfrm>
            <a:off x="2657475" y="1019175"/>
            <a:ext cx="3829050" cy="3676650"/>
          </a:xfrm>
          <a:prstGeom prst="rect">
            <a:avLst/>
          </a:prstGeom>
          <a:noFill/>
          <a:ln w="9525">
            <a:noFill/>
            <a:miter lim="800000"/>
            <a:headEnd/>
            <a:tailEnd/>
          </a:ln>
          <a:effectLst/>
        </p:spPr>
      </p:pic>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2"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1924050"/>
          </a:xfrm>
          <a:prstGeom prst="rect">
            <a:avLst/>
          </a:prstGeom>
          <a:noFill/>
          <a:ln w="9525">
            <a:noFill/>
            <a:miter lim="800000"/>
            <a:headEnd/>
            <a:tailEnd/>
          </a:ln>
        </p:spPr>
      </p:pic>
      <p:sp>
        <p:nvSpPr>
          <p:cNvPr id="17" name="圆角矩形 16"/>
          <p:cNvSpPr/>
          <p:nvPr/>
        </p:nvSpPr>
        <p:spPr>
          <a:xfrm>
            <a:off x="3428992" y="2214558"/>
            <a:ext cx="2214578" cy="1357322"/>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Traditional Festivals</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Spring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620" y="875665"/>
            <a:ext cx="3758565" cy="470535"/>
          </a:xfrm>
          <a:prstGeom prst="rect">
            <a:avLst/>
          </a:prstGeom>
        </p:spPr>
        <p:txBody>
          <a:bodyPr wrap="none">
            <a:noAutofit/>
          </a:bodyPr>
          <a:lstStyle/>
          <a:p>
            <a:r>
              <a:rPr lang="en-US" altLang="zh-CN" sz="2400" dirty="0" smtClean="0">
                <a:solidFill>
                  <a:schemeClr val="accent6">
                    <a:lumMod val="50000"/>
                  </a:schemeClr>
                </a:solidFill>
              </a:rPr>
              <a:t>The legend of spring festival</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5" name="矩形 14"/>
          <p:cNvSpPr/>
          <p:nvPr/>
        </p:nvSpPr>
        <p:spPr>
          <a:xfrm>
            <a:off x="714348" y="1857368"/>
            <a:ext cx="135732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smtClean="0">
                <a:solidFill>
                  <a:schemeClr val="tx1"/>
                </a:solidFill>
              </a:rPr>
              <a:t>Nian</a:t>
            </a:r>
            <a:endParaRPr lang="zh-CN" altLang="en-US" dirty="0"/>
          </a:p>
        </p:txBody>
      </p:sp>
      <p:sp>
        <p:nvSpPr>
          <p:cNvPr id="20" name="矩形 19"/>
          <p:cNvSpPr/>
          <p:nvPr/>
        </p:nvSpPr>
        <p:spPr>
          <a:xfrm>
            <a:off x="4643438" y="2928938"/>
            <a:ext cx="1285884"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red color</a:t>
            </a:r>
            <a:endParaRPr lang="zh-CN" altLang="en-US" dirty="0">
              <a:solidFill>
                <a:schemeClr val="tx1"/>
              </a:solidFill>
            </a:endParaRPr>
          </a:p>
        </p:txBody>
      </p:sp>
      <p:sp>
        <p:nvSpPr>
          <p:cNvPr id="22" name="矩形 21"/>
          <p:cNvSpPr/>
          <p:nvPr/>
        </p:nvSpPr>
        <p:spPr>
          <a:xfrm>
            <a:off x="4643438" y="2571748"/>
            <a:ext cx="1285884"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flame</a:t>
            </a:r>
            <a:endParaRPr lang="zh-CN" altLang="en-US" dirty="0"/>
          </a:p>
        </p:txBody>
      </p:sp>
      <p:sp>
        <p:nvSpPr>
          <p:cNvPr id="23" name="矩形 22"/>
          <p:cNvSpPr/>
          <p:nvPr/>
        </p:nvSpPr>
        <p:spPr>
          <a:xfrm>
            <a:off x="4643438" y="1857368"/>
            <a:ext cx="135732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firecrackers</a:t>
            </a:r>
            <a:endParaRPr lang="zh-CN" altLang="en-US" dirty="0">
              <a:solidFill>
                <a:schemeClr val="tx1"/>
              </a:solidFill>
            </a:endParaRPr>
          </a:p>
        </p:txBody>
      </p:sp>
      <p:sp>
        <p:nvSpPr>
          <p:cNvPr id="24" name="矩形 23"/>
          <p:cNvSpPr/>
          <p:nvPr/>
        </p:nvSpPr>
        <p:spPr>
          <a:xfrm>
            <a:off x="714348" y="2285996"/>
            <a:ext cx="135732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ferocious</a:t>
            </a:r>
            <a:endParaRPr lang="zh-CN" altLang="en-US" dirty="0">
              <a:solidFill>
                <a:schemeClr val="tx1"/>
              </a:solidFill>
            </a:endParaRPr>
          </a:p>
        </p:txBody>
      </p:sp>
      <p:sp>
        <p:nvSpPr>
          <p:cNvPr id="25" name="矩形 24"/>
          <p:cNvSpPr/>
          <p:nvPr/>
        </p:nvSpPr>
        <p:spPr>
          <a:xfrm>
            <a:off x="714348" y="2643186"/>
            <a:ext cx="278608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devour animals and people</a:t>
            </a:r>
            <a:endParaRPr lang="zh-CN" altLang="en-US" dirty="0">
              <a:solidFill>
                <a:schemeClr val="tx1"/>
              </a:solidFill>
            </a:endParaRPr>
          </a:p>
        </p:txBody>
      </p:sp>
      <p:sp>
        <p:nvSpPr>
          <p:cNvPr id="26" name="矩形 25"/>
          <p:cNvSpPr/>
          <p:nvPr/>
        </p:nvSpPr>
        <p:spPr>
          <a:xfrm>
            <a:off x="714348" y="3071814"/>
            <a:ext cx="135732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villagers</a:t>
            </a:r>
            <a:endParaRPr lang="zh-CN" altLang="en-US" dirty="0">
              <a:solidFill>
                <a:schemeClr val="tx1"/>
              </a:solidFill>
            </a:endParaRPr>
          </a:p>
        </p:txBody>
      </p:sp>
      <p:sp>
        <p:nvSpPr>
          <p:cNvPr id="27" name="矩形 26"/>
          <p:cNvSpPr/>
          <p:nvPr/>
        </p:nvSpPr>
        <p:spPr>
          <a:xfrm>
            <a:off x="714348" y="3500442"/>
            <a:ext cx="278608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flee to the mountains</a:t>
            </a:r>
            <a:endParaRPr lang="zh-CN" altLang="en-US" dirty="0">
              <a:solidFill>
                <a:schemeClr val="tx1"/>
              </a:solidFill>
            </a:endParaRPr>
          </a:p>
        </p:txBody>
      </p:sp>
      <p:sp>
        <p:nvSpPr>
          <p:cNvPr id="28" name="矩形 27"/>
          <p:cNvSpPr/>
          <p:nvPr/>
        </p:nvSpPr>
        <p:spPr>
          <a:xfrm>
            <a:off x="714348" y="4286260"/>
            <a:ext cx="135732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beggar </a:t>
            </a:r>
            <a:endParaRPr lang="zh-CN" altLang="en-US" dirty="0">
              <a:solidFill>
                <a:schemeClr val="tx1"/>
              </a:solidFill>
            </a:endParaRPr>
          </a:p>
        </p:txBody>
      </p:sp>
      <p:sp>
        <p:nvSpPr>
          <p:cNvPr id="29" name="矩形 28"/>
          <p:cNvSpPr/>
          <p:nvPr/>
        </p:nvSpPr>
        <p:spPr>
          <a:xfrm>
            <a:off x="714348" y="3857632"/>
            <a:ext cx="1285884"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grandma</a:t>
            </a:r>
            <a:endParaRPr lang="zh-CN" altLang="en-US" dirty="0">
              <a:solidFill>
                <a:schemeClr val="tx1"/>
              </a:solidFill>
            </a:endParaRPr>
          </a:p>
        </p:txBody>
      </p:sp>
      <p:sp>
        <p:nvSpPr>
          <p:cNvPr id="30" name="矩形 29"/>
          <p:cNvSpPr/>
          <p:nvPr/>
        </p:nvSpPr>
        <p:spPr>
          <a:xfrm>
            <a:off x="4643438" y="2214558"/>
            <a:ext cx="2071702"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New Year’s eve </a:t>
            </a:r>
            <a:endParaRPr lang="zh-CN" altLang="en-US" dirty="0">
              <a:solidFill>
                <a:schemeClr val="tx1"/>
              </a:solidFill>
            </a:endParaRPr>
          </a:p>
        </p:txBody>
      </p:sp>
      <p:sp>
        <p:nvSpPr>
          <p:cNvPr id="32" name="矩形 31"/>
          <p:cNvSpPr/>
          <p:nvPr/>
        </p:nvSpPr>
        <p:spPr>
          <a:xfrm>
            <a:off x="4643438" y="3643318"/>
            <a:ext cx="3429024"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first day of the first lunar month</a:t>
            </a:r>
            <a:endParaRPr lang="zh-CN" altLang="en-US" dirty="0">
              <a:solidFill>
                <a:schemeClr val="tx1"/>
              </a:solidFill>
            </a:endParaRPr>
          </a:p>
        </p:txBody>
      </p:sp>
      <p:sp>
        <p:nvSpPr>
          <p:cNvPr id="34" name="TextBox 33"/>
          <p:cNvSpPr txBox="1"/>
          <p:nvPr/>
        </p:nvSpPr>
        <p:spPr bwMode="auto">
          <a:xfrm>
            <a:off x="642620" y="1261110"/>
            <a:ext cx="6715125" cy="628015"/>
          </a:xfrm>
          <a:prstGeom prst="rect">
            <a:avLst/>
          </a:prstGeom>
          <a:noFill/>
          <a:ln w="9525">
            <a:noFill/>
            <a:miter lim="800000"/>
          </a:ln>
          <a:effectLst/>
        </p:spPr>
        <p:txBody>
          <a:bodyPr wrap="square" rtlCol="0">
            <a:no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Use the clues to tell the story</a:t>
            </a:r>
            <a:r>
              <a:rPr lang="zh-CN" altLang="en-US" sz="2000" dirty="0" smtClean="0">
                <a:latin typeface="+mn-lt"/>
                <a:ea typeface="微软雅黑" panose="020B0503020204020204" pitchFamily="34" charset="-122"/>
                <a:cs typeface="Arial" panose="020B0604020202020204" pitchFamily="34" charset="0"/>
              </a:rPr>
              <a:t>，</a:t>
            </a:r>
            <a:r>
              <a:rPr lang="en-US" altLang="zh-CN" sz="2000" dirty="0" smtClean="0">
                <a:latin typeface="+mn-lt"/>
                <a:ea typeface="微软雅黑" panose="020B0503020204020204" pitchFamily="34" charset="-122"/>
                <a:cs typeface="Arial" panose="020B0604020202020204" pitchFamily="34" charset="0"/>
              </a:rPr>
              <a:t>please write down the story. </a:t>
            </a:r>
            <a:endParaRPr lang="zh-CN" altLang="en-US" sz="2000" dirty="0">
              <a:latin typeface="+mn-lt"/>
              <a:ea typeface="微软雅黑" panose="020B0503020204020204" pitchFamily="34" charset="-122"/>
              <a:cs typeface="Arial" panose="020B0604020202020204" pitchFamily="34" charset="0"/>
            </a:endParaRPr>
          </a:p>
        </p:txBody>
      </p:sp>
      <p:sp>
        <p:nvSpPr>
          <p:cNvPr id="35" name="矩形 34"/>
          <p:cNvSpPr/>
          <p:nvPr/>
        </p:nvSpPr>
        <p:spPr>
          <a:xfrm>
            <a:off x="4643438" y="3286128"/>
            <a:ext cx="2357454" cy="285752"/>
          </a:xfrm>
          <a:prstGeom prst="rect">
            <a:avLst/>
          </a:prstGeom>
          <a:solidFill>
            <a:srgbClr val="FCF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scare off the monster</a:t>
            </a:r>
            <a:endParaRPr lang="zh-CN" alt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0-#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1+#ppt_w/2"/>
                                          </p:val>
                                        </p:tav>
                                        <p:tav tm="100000">
                                          <p:val>
                                            <p:strVal val="#ppt_x"/>
                                          </p:val>
                                        </p:tav>
                                      </p:tavLst>
                                    </p:anim>
                                    <p:anim calcmode="lin" valueType="num">
                                      <p:cBhvr additive="base">
                                        <p:cTn id="48" dur="500" fill="hold"/>
                                        <p:tgtEl>
                                          <p:spTgt spid="3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1+#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1+#ppt_w/2"/>
                                          </p:val>
                                        </p:tav>
                                        <p:tav tm="100000">
                                          <p:val>
                                            <p:strVal val="#ppt_x"/>
                                          </p:val>
                                        </p:tav>
                                      </p:tavLst>
                                    </p:anim>
                                    <p:anim calcmode="lin" valueType="num">
                                      <p:cBhvr additive="base">
                                        <p:cTn id="5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Spring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3416320"/>
          </a:xfrm>
          <a:prstGeom prst="rect">
            <a:avLst/>
          </a:prstGeom>
        </p:spPr>
        <p:txBody>
          <a:bodyPr wrap="square">
            <a:spAutoFit/>
          </a:bodyPr>
          <a:lstStyle/>
          <a:p>
            <a:pPr>
              <a:buFont typeface="Arial" panose="020B0604020202020204" pitchFamily="34" charset="0"/>
              <a:buChar char="•"/>
            </a:pPr>
            <a:r>
              <a:rPr lang="en-US" altLang="zh-CN" sz="2400" dirty="0" smtClean="0"/>
              <a:t> On the 8</a:t>
            </a:r>
            <a:r>
              <a:rPr lang="en-US" altLang="zh-CN" sz="2400" baseline="30000" dirty="0" smtClean="0"/>
              <a:t>th</a:t>
            </a:r>
            <a:r>
              <a:rPr lang="en-US" altLang="zh-CN" sz="2400" dirty="0" smtClean="0"/>
              <a:t> day of the 12</a:t>
            </a:r>
            <a:r>
              <a:rPr lang="en-US" altLang="zh-CN" sz="2400" baseline="30000" dirty="0" smtClean="0"/>
              <a:t>th</a:t>
            </a:r>
            <a:r>
              <a:rPr lang="en-US" altLang="zh-CN" sz="2400" dirty="0" smtClean="0"/>
              <a:t> lunar month, </a:t>
            </a:r>
            <a:r>
              <a:rPr lang="en-US" altLang="zh-CN" sz="2400" dirty="0" err="1" smtClean="0"/>
              <a:t>laba</a:t>
            </a:r>
            <a:r>
              <a:rPr lang="en-US" altLang="zh-CN" sz="2400" dirty="0" smtClean="0"/>
              <a:t> porridge was made. It contains all kinds of beans. </a:t>
            </a:r>
            <a:endParaRPr lang="en-US" altLang="zh-CN" sz="2400" dirty="0" smtClean="0"/>
          </a:p>
          <a:p>
            <a:pPr>
              <a:buFont typeface="Arial" panose="020B0604020202020204" pitchFamily="34" charset="0"/>
              <a:buChar char="•"/>
            </a:pPr>
            <a:r>
              <a:rPr lang="en-US" altLang="zh-CN" sz="2400" dirty="0" smtClean="0"/>
              <a:t> On the 23</a:t>
            </a:r>
            <a:r>
              <a:rPr lang="en-US" altLang="zh-CN" sz="2400" baseline="30000" dirty="0" smtClean="0"/>
              <a:t>rd</a:t>
            </a:r>
            <a:r>
              <a:rPr lang="en-US" altLang="zh-CN" sz="2400" dirty="0" smtClean="0"/>
              <a:t> day of the 12</a:t>
            </a:r>
            <a:r>
              <a:rPr lang="en-US" altLang="zh-CN" sz="2400" baseline="30000" dirty="0" smtClean="0"/>
              <a:t>th</a:t>
            </a:r>
            <a:r>
              <a:rPr lang="en-US" altLang="zh-CN" sz="2400" dirty="0" smtClean="0"/>
              <a:t> lunar month, sacrifices are offered to the Kitchen God. Now, people make delicious food to enjoy themselves. </a:t>
            </a:r>
            <a:endParaRPr lang="en-US" altLang="zh-CN" sz="2400" dirty="0" smtClean="0"/>
          </a:p>
          <a:p>
            <a:pPr>
              <a:buFont typeface="Arial" panose="020B0604020202020204" pitchFamily="34" charset="0"/>
              <a:buChar char="•"/>
            </a:pPr>
            <a:r>
              <a:rPr lang="en-US" altLang="zh-CN" sz="2400" dirty="0" smtClean="0"/>
              <a:t> decorations are prepared before Spring Festival </a:t>
            </a:r>
            <a:endParaRPr lang="en-US" altLang="zh-CN" sz="2400" dirty="0" smtClean="0"/>
          </a:p>
          <a:p>
            <a:pPr>
              <a:buFont typeface="Arial" panose="020B0604020202020204" pitchFamily="34" charset="0"/>
              <a:buChar char="•"/>
            </a:pPr>
            <a:r>
              <a:rPr lang="en-US" altLang="zh-CN" sz="2400" dirty="0" smtClean="0"/>
              <a:t> a sumptuous family dinner is served on the Spring Festival eve </a:t>
            </a:r>
            <a:endParaRPr lang="en-US" altLang="zh-CN" sz="2400" dirty="0" smtClean="0"/>
          </a:p>
          <a:p>
            <a:endParaRPr lang="en-US" altLang="zh-CN" sz="2400" dirty="0"/>
          </a:p>
        </p:txBody>
      </p:sp>
      <p:pic>
        <p:nvPicPr>
          <p:cNvPr id="1028" name="Picture 4" descr="http://img2.ph.126.net/1-GNoS9nFtRVaDpysgsptw==/6630549895721978570.jpg"/>
          <p:cNvPicPr>
            <a:picLocks noChangeAspect="1" noChangeArrowheads="1"/>
          </p:cNvPicPr>
          <p:nvPr/>
        </p:nvPicPr>
        <p:blipFill>
          <a:blip r:embed="rId2" cstate="print"/>
          <a:srcRect/>
          <a:stretch>
            <a:fillRect/>
          </a:stretch>
        </p:blipFill>
        <p:spPr bwMode="auto">
          <a:xfrm>
            <a:off x="1785918" y="4000508"/>
            <a:ext cx="1604910" cy="1514452"/>
          </a:xfrm>
          <a:prstGeom prst="rect">
            <a:avLst/>
          </a:prstGeom>
          <a:noFill/>
        </p:spPr>
      </p:pic>
      <p:pic>
        <p:nvPicPr>
          <p:cNvPr id="1030" name="Picture 6" descr="http://a2.att.hudong.com/86/83/01300000703557129601839406127.jpg"/>
          <p:cNvPicPr>
            <a:picLocks noChangeAspect="1" noChangeArrowheads="1"/>
          </p:cNvPicPr>
          <p:nvPr/>
        </p:nvPicPr>
        <p:blipFill>
          <a:blip r:embed="rId3"/>
          <a:srcRect/>
          <a:stretch>
            <a:fillRect/>
          </a:stretch>
        </p:blipFill>
        <p:spPr bwMode="auto">
          <a:xfrm>
            <a:off x="3786182" y="3929070"/>
            <a:ext cx="1214446" cy="1643074"/>
          </a:xfrm>
          <a:prstGeom prst="rect">
            <a:avLst/>
          </a:prstGeom>
          <a:noFill/>
        </p:spPr>
      </p:pic>
      <p:pic>
        <p:nvPicPr>
          <p:cNvPr id="1032" name="Picture 8" descr="http://imgs.douguo.com/upload/diet/5/7/2/57faac5b7b89c0ce49557182dfd650e2.jpg"/>
          <p:cNvPicPr>
            <a:picLocks noChangeAspect="1" noChangeArrowheads="1"/>
          </p:cNvPicPr>
          <p:nvPr/>
        </p:nvPicPr>
        <p:blipFill>
          <a:blip r:embed="rId4"/>
          <a:srcRect/>
          <a:stretch>
            <a:fillRect/>
          </a:stretch>
        </p:blipFill>
        <p:spPr bwMode="auto">
          <a:xfrm>
            <a:off x="5357818" y="3929070"/>
            <a:ext cx="2286016" cy="16430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Spring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938992"/>
          </a:xfrm>
          <a:prstGeom prst="rect">
            <a:avLst/>
          </a:prstGeom>
        </p:spPr>
        <p:txBody>
          <a:bodyPr wrap="square">
            <a:spAutoFit/>
          </a:bodyPr>
          <a:lstStyle/>
          <a:p>
            <a:pPr>
              <a:buFont typeface="Arial" panose="020B0604020202020204" pitchFamily="34" charset="0"/>
              <a:buChar char="•"/>
            </a:pPr>
            <a:r>
              <a:rPr lang="en-US" altLang="zh-CN" sz="2400" dirty="0" smtClean="0"/>
              <a:t> Spring festival gala watched by millions of Chinese after dinner on New Year’s Eve </a:t>
            </a:r>
            <a:endParaRPr lang="en-US" altLang="zh-CN" sz="2400" dirty="0" smtClean="0"/>
          </a:p>
          <a:p>
            <a:pPr>
              <a:buFont typeface="Arial" panose="020B0604020202020204" pitchFamily="34" charset="0"/>
              <a:buChar char="•"/>
            </a:pPr>
            <a:r>
              <a:rPr lang="en-US" altLang="zh-CN" sz="2400" dirty="0" smtClean="0"/>
              <a:t> On New Year’s Day, everybody dresses up </a:t>
            </a:r>
            <a:endParaRPr lang="en-US" altLang="zh-CN" sz="2400" dirty="0" smtClean="0"/>
          </a:p>
          <a:p>
            <a:pPr>
              <a:buFont typeface="Arial" panose="020B0604020202020204" pitchFamily="34" charset="0"/>
              <a:buChar char="•"/>
            </a:pPr>
            <a:r>
              <a:rPr lang="en-US" altLang="zh-CN" sz="2400" dirty="0" smtClean="0"/>
              <a:t> lucky money was given to the children </a:t>
            </a:r>
            <a:endParaRPr lang="en-US" altLang="zh-CN" sz="2400" dirty="0" smtClean="0"/>
          </a:p>
          <a:p>
            <a:pPr>
              <a:buFont typeface="Arial" panose="020B0604020202020204" pitchFamily="34" charset="0"/>
              <a:buChar char="•"/>
            </a:pPr>
            <a:r>
              <a:rPr lang="en-US" altLang="zh-CN" sz="2400" dirty="0" smtClean="0"/>
              <a:t> firecrackers were burned </a:t>
            </a:r>
            <a:endParaRPr lang="en-US" altLang="zh-CN" sz="2400" dirty="0" smtClean="0"/>
          </a:p>
        </p:txBody>
      </p:sp>
      <p:pic>
        <p:nvPicPr>
          <p:cNvPr id="29698" name="Picture 2" descr="主题,福字,中国文化,春节,汉字_dbfa59b04_压岁钱_创意图片_Getty Images China"/>
          <p:cNvPicPr>
            <a:picLocks noChangeAspect="1" noChangeArrowheads="1"/>
          </p:cNvPicPr>
          <p:nvPr/>
        </p:nvPicPr>
        <p:blipFill>
          <a:blip r:embed="rId2"/>
          <a:srcRect/>
          <a:stretch>
            <a:fillRect/>
          </a:stretch>
        </p:blipFill>
        <p:spPr bwMode="auto">
          <a:xfrm>
            <a:off x="1785918" y="3643318"/>
            <a:ext cx="2119294" cy="1411450"/>
          </a:xfrm>
          <a:prstGeom prst="rect">
            <a:avLst/>
          </a:prstGeom>
          <a:noFill/>
        </p:spPr>
      </p:pic>
      <p:pic>
        <p:nvPicPr>
          <p:cNvPr id="29702" name="Picture 6" descr="春节,爆竹,钱袋,摇摆,悬挂的_af8fa108e_春节挂饰_创意图片_Getty Images China"/>
          <p:cNvPicPr>
            <a:picLocks noChangeAspect="1" noChangeArrowheads="1"/>
          </p:cNvPicPr>
          <p:nvPr/>
        </p:nvPicPr>
        <p:blipFill>
          <a:blip r:embed="rId3"/>
          <a:srcRect/>
          <a:stretch>
            <a:fillRect/>
          </a:stretch>
        </p:blipFill>
        <p:spPr bwMode="auto">
          <a:xfrm>
            <a:off x="4857752" y="3643318"/>
            <a:ext cx="2000264" cy="144535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Lantern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celebrated on the 15</a:t>
            </a:r>
            <a:r>
              <a:rPr lang="en-US" altLang="zh-CN" sz="2400" baseline="30000" dirty="0" smtClean="0"/>
              <a:t>th</a:t>
            </a:r>
            <a:r>
              <a:rPr lang="en-US" altLang="zh-CN" sz="2400" dirty="0" smtClean="0"/>
              <a:t> day of the first lunar month </a:t>
            </a:r>
            <a:endParaRPr lang="en-US" altLang="zh-CN" sz="2400" dirty="0" smtClean="0"/>
          </a:p>
          <a:p>
            <a:pPr>
              <a:buFont typeface="Arial" panose="020B0604020202020204" pitchFamily="34" charset="0"/>
              <a:buChar char="•"/>
            </a:pPr>
            <a:r>
              <a:rPr lang="en-US" altLang="zh-CN" sz="2400" dirty="0" smtClean="0"/>
              <a:t> with a grand display of beautiful lanterns </a:t>
            </a:r>
            <a:endParaRPr lang="en-US" altLang="zh-CN" sz="2400" dirty="0" smtClean="0"/>
          </a:p>
          <a:p>
            <a:pPr>
              <a:buFont typeface="Arial" panose="020B0604020202020204" pitchFamily="34" charset="0"/>
              <a:buChar char="•"/>
            </a:pPr>
            <a:r>
              <a:rPr lang="en-US" altLang="zh-CN" sz="2400" dirty="0" smtClean="0"/>
              <a:t> riddles pasted onto lanterns are guessed </a:t>
            </a:r>
            <a:endParaRPr lang="en-US" altLang="zh-CN" sz="2400" dirty="0" smtClean="0"/>
          </a:p>
          <a:p>
            <a:pPr>
              <a:buFont typeface="Arial" panose="020B0604020202020204" pitchFamily="34" charset="0"/>
              <a:buChar char="•"/>
            </a:pPr>
            <a:r>
              <a:rPr lang="en-US" altLang="zh-CN" sz="2400" dirty="0" smtClean="0"/>
              <a:t> </a:t>
            </a:r>
            <a:r>
              <a:rPr lang="en-US" altLang="zh-CN" sz="2400" dirty="0" err="1" smtClean="0"/>
              <a:t>yuanxiao</a:t>
            </a:r>
            <a:r>
              <a:rPr lang="en-US" altLang="zh-CN" sz="2400" dirty="0" smtClean="0"/>
              <a:t>, a kind of rice dumplings, was eaten</a:t>
            </a:r>
            <a:endParaRPr lang="en-US" altLang="zh-CN" sz="2400" dirty="0" smtClean="0"/>
          </a:p>
        </p:txBody>
      </p:sp>
      <p:pic>
        <p:nvPicPr>
          <p:cNvPr id="59394" name="Picture 2" descr="室内,影棚拍摄,摄影,无人,中国文化_gic5481030_汤圆_创意图片_Getty Images China"/>
          <p:cNvPicPr>
            <a:picLocks noChangeAspect="1" noChangeArrowheads="1"/>
          </p:cNvPicPr>
          <p:nvPr/>
        </p:nvPicPr>
        <p:blipFill>
          <a:blip r:embed="rId2"/>
          <a:srcRect/>
          <a:stretch>
            <a:fillRect/>
          </a:stretch>
        </p:blipFill>
        <p:spPr bwMode="auto">
          <a:xfrm>
            <a:off x="4714876" y="3071814"/>
            <a:ext cx="3119426" cy="2077538"/>
          </a:xfrm>
          <a:prstGeom prst="rect">
            <a:avLst/>
          </a:prstGeom>
          <a:noFill/>
        </p:spPr>
      </p:pic>
      <p:pic>
        <p:nvPicPr>
          <p:cNvPr id="59396" name="Picture 4" descr="中国文化,门,红色,夜晚,冬天_f883c1c04_东方儿童过年_创意图片_Getty Images China"/>
          <p:cNvPicPr>
            <a:picLocks noChangeAspect="1" noChangeArrowheads="1"/>
          </p:cNvPicPr>
          <p:nvPr/>
        </p:nvPicPr>
        <p:blipFill>
          <a:blip r:embed="rId3"/>
          <a:srcRect/>
          <a:stretch>
            <a:fillRect/>
          </a:stretch>
        </p:blipFill>
        <p:spPr bwMode="auto">
          <a:xfrm>
            <a:off x="1142976" y="3071814"/>
            <a:ext cx="3153537" cy="210025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err="1"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Qingming</a:t>
            </a: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a day for mourning the dead </a:t>
            </a:r>
            <a:endParaRPr lang="en-US" altLang="zh-CN" sz="2400" dirty="0" smtClean="0"/>
          </a:p>
          <a:p>
            <a:pPr>
              <a:buFont typeface="Arial" panose="020B0604020202020204" pitchFamily="34" charset="0"/>
              <a:buChar char="•"/>
            </a:pPr>
            <a:r>
              <a:rPr lang="en-US" altLang="zh-CN" sz="2400" dirty="0" smtClean="0"/>
              <a:t> falls on 4---6 April each year </a:t>
            </a:r>
            <a:endParaRPr lang="en-US" altLang="zh-CN" sz="2400" dirty="0" smtClean="0"/>
          </a:p>
          <a:p>
            <a:pPr>
              <a:buFont typeface="Arial" panose="020B0604020202020204" pitchFamily="34" charset="0"/>
              <a:buChar char="•"/>
            </a:pPr>
            <a:r>
              <a:rPr lang="en-US" altLang="zh-CN" sz="2400" dirty="0" smtClean="0"/>
              <a:t> after the festival, the temperature rises and rainfall increases </a:t>
            </a:r>
            <a:endParaRPr lang="en-US" altLang="zh-CN" sz="2400" dirty="0" smtClean="0"/>
          </a:p>
          <a:p>
            <a:r>
              <a:rPr lang="en-US" altLang="zh-CN" sz="2400" dirty="0" smtClean="0"/>
              <a:t>in readiness for spring plowing </a:t>
            </a:r>
            <a:endParaRPr lang="en-US" altLang="zh-CN" sz="2400" dirty="0" smtClean="0"/>
          </a:p>
        </p:txBody>
      </p:sp>
      <p:pic>
        <p:nvPicPr>
          <p:cNvPr id="60418" name="Picture 2" descr="节日,食品,中国文化,叶子,草_c2a67ac91_清明节的青团_创意图片_Getty Images China"/>
          <p:cNvPicPr>
            <a:picLocks noChangeAspect="1" noChangeArrowheads="1"/>
          </p:cNvPicPr>
          <p:nvPr/>
        </p:nvPicPr>
        <p:blipFill>
          <a:blip r:embed="rId2"/>
          <a:srcRect/>
          <a:stretch>
            <a:fillRect/>
          </a:stretch>
        </p:blipFill>
        <p:spPr bwMode="auto">
          <a:xfrm>
            <a:off x="1214414" y="3214690"/>
            <a:ext cx="2500330" cy="1690665"/>
          </a:xfrm>
          <a:prstGeom prst="rect">
            <a:avLst/>
          </a:prstGeom>
          <a:noFill/>
        </p:spPr>
      </p:pic>
      <p:pic>
        <p:nvPicPr>
          <p:cNvPr id="60420" name="Picture 4" descr="摄影,纸,篮子,室内,红色_gic12623443_清明节,祭品,红龟粿,莲花台,_创意图片_Getty Images China"/>
          <p:cNvPicPr>
            <a:picLocks noChangeAspect="1" noChangeArrowheads="1"/>
          </p:cNvPicPr>
          <p:nvPr/>
        </p:nvPicPr>
        <p:blipFill>
          <a:blip r:embed="rId3" cstate="print"/>
          <a:srcRect/>
          <a:stretch>
            <a:fillRect/>
          </a:stretch>
        </p:blipFill>
        <p:spPr bwMode="auto">
          <a:xfrm>
            <a:off x="4500562" y="3214690"/>
            <a:ext cx="1500198" cy="20717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err="1"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Qingming</a:t>
            </a: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938992"/>
          </a:xfrm>
          <a:prstGeom prst="rect">
            <a:avLst/>
          </a:prstGeom>
        </p:spPr>
        <p:txBody>
          <a:bodyPr wrap="square">
            <a:spAutoFit/>
          </a:bodyPr>
          <a:lstStyle/>
          <a:p>
            <a:pPr>
              <a:buFont typeface="Arial" panose="020B0604020202020204" pitchFamily="34" charset="0"/>
              <a:buChar char="•"/>
            </a:pPr>
            <a:r>
              <a:rPr lang="en-US" altLang="zh-CN" sz="2400" dirty="0" smtClean="0"/>
              <a:t> originates from </a:t>
            </a:r>
            <a:r>
              <a:rPr lang="en-US" altLang="zh-CN" sz="2400" dirty="0" smtClean="0">
                <a:solidFill>
                  <a:srgbClr val="FF0000"/>
                </a:solidFill>
              </a:rPr>
              <a:t>the legend of </a:t>
            </a:r>
            <a:r>
              <a:rPr lang="en-US" altLang="zh-CN" sz="2400" dirty="0" err="1" smtClean="0">
                <a:solidFill>
                  <a:srgbClr val="FF0000"/>
                </a:solidFill>
              </a:rPr>
              <a:t>Jie</a:t>
            </a:r>
            <a:r>
              <a:rPr lang="en-US" altLang="zh-CN" sz="2400" dirty="0" smtClean="0">
                <a:solidFill>
                  <a:srgbClr val="FF0000"/>
                </a:solidFill>
              </a:rPr>
              <a:t> </a:t>
            </a:r>
            <a:r>
              <a:rPr lang="en-US" altLang="zh-CN" sz="2400" dirty="0" err="1" smtClean="0">
                <a:solidFill>
                  <a:srgbClr val="FF0000"/>
                </a:solidFill>
              </a:rPr>
              <a:t>Zitui</a:t>
            </a:r>
            <a:r>
              <a:rPr lang="en-US" altLang="zh-CN" sz="2400" dirty="0" smtClean="0">
                <a:solidFill>
                  <a:srgbClr val="FF0000"/>
                </a:solidFill>
              </a:rPr>
              <a:t> </a:t>
            </a:r>
            <a:endParaRPr lang="en-US" altLang="zh-CN" sz="2400" dirty="0" smtClean="0">
              <a:solidFill>
                <a:srgbClr val="FF0000"/>
              </a:solidFill>
            </a:endParaRPr>
          </a:p>
          <a:p>
            <a:pPr>
              <a:buFont typeface="Arial" panose="020B0604020202020204" pitchFamily="34" charset="0"/>
              <a:buChar char="•"/>
            </a:pPr>
            <a:r>
              <a:rPr lang="en-US" altLang="zh-CN" sz="2400" dirty="0" smtClean="0"/>
              <a:t> tomb sweeping is an important activity </a:t>
            </a:r>
            <a:endParaRPr lang="en-US" altLang="zh-CN" sz="2400" dirty="0" smtClean="0"/>
          </a:p>
          <a:p>
            <a:pPr>
              <a:buFont typeface="Arial" panose="020B0604020202020204" pitchFamily="34" charset="0"/>
              <a:buChar char="•"/>
            </a:pPr>
            <a:r>
              <a:rPr lang="en-US" altLang="zh-CN" sz="2400" dirty="0" smtClean="0"/>
              <a:t> cold food was prepared the day before </a:t>
            </a:r>
            <a:endParaRPr lang="en-US" altLang="zh-CN" sz="2400" dirty="0" smtClean="0"/>
          </a:p>
          <a:p>
            <a:pPr>
              <a:buFont typeface="Arial" panose="020B0604020202020204" pitchFamily="34" charset="0"/>
              <a:buChar char="•"/>
            </a:pPr>
            <a:r>
              <a:rPr lang="en-US" altLang="zh-CN" sz="2400" dirty="0" smtClean="0"/>
              <a:t> kite flying and playing on the swing were also activities during the festival </a:t>
            </a:r>
            <a:endParaRPr lang="en-US" altLang="zh-CN" sz="2400" dirty="0" smtClean="0"/>
          </a:p>
        </p:txBody>
      </p:sp>
      <p:pic>
        <p:nvPicPr>
          <p:cNvPr id="61442" name="Picture 2" descr="饮食,蜡烛,户外,传统节日,燃烧_131185526_Remembering_创意图片_Getty Images China"/>
          <p:cNvPicPr>
            <a:picLocks noChangeAspect="1" noChangeArrowheads="1"/>
          </p:cNvPicPr>
          <p:nvPr/>
        </p:nvPicPr>
        <p:blipFill>
          <a:blip r:embed="rId2"/>
          <a:srcRect/>
          <a:stretch>
            <a:fillRect/>
          </a:stretch>
        </p:blipFill>
        <p:spPr bwMode="auto">
          <a:xfrm>
            <a:off x="2786050" y="3429004"/>
            <a:ext cx="2900349" cy="193356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Dragon Boat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also called </a:t>
            </a:r>
            <a:r>
              <a:rPr lang="en-US" altLang="zh-CN" sz="2400" i="1" dirty="0" err="1" smtClean="0"/>
              <a:t>Duanwu</a:t>
            </a:r>
            <a:r>
              <a:rPr lang="en-US" altLang="zh-CN" sz="2400" dirty="0" smtClean="0"/>
              <a:t> Festival </a:t>
            </a:r>
            <a:endParaRPr lang="en-US" altLang="zh-CN" sz="2400" dirty="0" smtClean="0"/>
          </a:p>
          <a:p>
            <a:pPr>
              <a:buFont typeface="Arial" panose="020B0604020202020204" pitchFamily="34" charset="0"/>
              <a:buChar char="•"/>
            </a:pPr>
            <a:r>
              <a:rPr lang="en-US" altLang="zh-CN" sz="2400" dirty="0" smtClean="0"/>
              <a:t> originates from </a:t>
            </a:r>
            <a:r>
              <a:rPr lang="en-US" altLang="zh-CN" sz="2400" dirty="0" err="1" smtClean="0"/>
              <a:t>Qu</a:t>
            </a:r>
            <a:r>
              <a:rPr lang="en-US" altLang="zh-CN" sz="2400" dirty="0" smtClean="0"/>
              <a:t> Yuan </a:t>
            </a:r>
            <a:endParaRPr lang="en-US" altLang="zh-CN" sz="2400" dirty="0" smtClean="0"/>
          </a:p>
          <a:p>
            <a:pPr>
              <a:buFont typeface="Arial" panose="020B0604020202020204" pitchFamily="34" charset="0"/>
              <a:buChar char="•"/>
            </a:pPr>
            <a:r>
              <a:rPr lang="en-US" altLang="zh-CN" sz="2400" dirty="0" smtClean="0"/>
              <a:t> </a:t>
            </a:r>
            <a:r>
              <a:rPr lang="en-US" altLang="zh-CN" sz="2400" i="1" dirty="0" err="1" smtClean="0"/>
              <a:t>zongzi</a:t>
            </a:r>
            <a:r>
              <a:rPr lang="en-US" altLang="zh-CN" sz="2400" dirty="0" smtClean="0"/>
              <a:t> was eaten  </a:t>
            </a:r>
            <a:endParaRPr lang="en-US" altLang="zh-CN" sz="2400" dirty="0" smtClean="0"/>
          </a:p>
          <a:p>
            <a:pPr>
              <a:buFont typeface="Arial" panose="020B0604020202020204" pitchFamily="34" charset="0"/>
              <a:buChar char="•"/>
            </a:pPr>
            <a:r>
              <a:rPr lang="en-US" altLang="zh-CN" sz="2400" dirty="0" smtClean="0"/>
              <a:t> dragon boat racing being an indispensable part </a:t>
            </a:r>
            <a:endParaRPr lang="en-US" altLang="zh-CN" sz="2400" dirty="0" smtClean="0"/>
          </a:p>
        </p:txBody>
      </p:sp>
      <p:pic>
        <p:nvPicPr>
          <p:cNvPr id="62466" name="Picture 2" descr="船,运动,户外,竞技运动,动物躯体的组成部分_157648552_Dragon boats_创意图片_Getty Images China"/>
          <p:cNvPicPr>
            <a:picLocks noChangeAspect="1" noChangeArrowheads="1"/>
          </p:cNvPicPr>
          <p:nvPr/>
        </p:nvPicPr>
        <p:blipFill>
          <a:blip r:embed="rId2"/>
          <a:srcRect/>
          <a:stretch>
            <a:fillRect/>
          </a:stretch>
        </p:blipFill>
        <p:spPr bwMode="auto">
          <a:xfrm>
            <a:off x="1000100" y="3214690"/>
            <a:ext cx="2757473" cy="1838316"/>
          </a:xfrm>
          <a:prstGeom prst="rect">
            <a:avLst/>
          </a:prstGeom>
          <a:noFill/>
        </p:spPr>
      </p:pic>
      <p:pic>
        <p:nvPicPr>
          <p:cNvPr id="62468" name="Picture 4" descr="食品,饮食,组物体,传统文化,中国文化_9893766fe_传统端午节食物与原材料_创意图片_Getty Images China"/>
          <p:cNvPicPr>
            <a:picLocks noChangeAspect="1" noChangeArrowheads="1"/>
          </p:cNvPicPr>
          <p:nvPr/>
        </p:nvPicPr>
        <p:blipFill>
          <a:blip r:embed="rId3"/>
          <a:srcRect/>
          <a:stretch>
            <a:fillRect/>
          </a:stretch>
        </p:blipFill>
        <p:spPr bwMode="auto">
          <a:xfrm>
            <a:off x="4286247" y="3214690"/>
            <a:ext cx="2780521" cy="18573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Double Seventh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200329"/>
          </a:xfrm>
          <a:prstGeom prst="rect">
            <a:avLst/>
          </a:prstGeom>
        </p:spPr>
        <p:txBody>
          <a:bodyPr wrap="square">
            <a:spAutoFit/>
          </a:bodyPr>
          <a:lstStyle/>
          <a:p>
            <a:pPr>
              <a:buFont typeface="Arial" panose="020B0604020202020204" pitchFamily="34" charset="0"/>
              <a:buChar char="•"/>
            </a:pPr>
            <a:r>
              <a:rPr lang="en-US" altLang="zh-CN" sz="2400" dirty="0" smtClean="0"/>
              <a:t> Chinese Valentine’s Day </a:t>
            </a:r>
            <a:endParaRPr lang="en-US" altLang="zh-CN" sz="2400" dirty="0" smtClean="0"/>
          </a:p>
          <a:p>
            <a:pPr>
              <a:buFont typeface="Arial" panose="020B0604020202020204" pitchFamily="34" charset="0"/>
              <a:buChar char="•"/>
            </a:pPr>
            <a:r>
              <a:rPr lang="en-US" altLang="zh-CN" sz="2400" dirty="0" smtClean="0"/>
              <a:t> originates from the story of </a:t>
            </a:r>
            <a:r>
              <a:rPr lang="en-US" altLang="zh-CN" sz="2400" dirty="0" err="1" smtClean="0"/>
              <a:t>Niu</a:t>
            </a:r>
            <a:r>
              <a:rPr lang="en-US" altLang="zh-CN" sz="2400" dirty="0" smtClean="0"/>
              <a:t> Lang and </a:t>
            </a:r>
            <a:r>
              <a:rPr lang="en-US" altLang="zh-CN" sz="2400" dirty="0" err="1" smtClean="0"/>
              <a:t>Zhi</a:t>
            </a:r>
            <a:r>
              <a:rPr lang="en-US" altLang="zh-CN" sz="2400" dirty="0" smtClean="0"/>
              <a:t> </a:t>
            </a:r>
            <a:r>
              <a:rPr lang="en-US" altLang="zh-CN" sz="2400" dirty="0" err="1" smtClean="0"/>
              <a:t>Nv</a:t>
            </a:r>
            <a:r>
              <a:rPr lang="en-US" altLang="zh-CN" sz="2400" dirty="0" smtClean="0"/>
              <a:t> </a:t>
            </a:r>
            <a:endParaRPr lang="en-US" altLang="zh-CN" sz="2400" dirty="0" smtClean="0"/>
          </a:p>
          <a:p>
            <a:pPr>
              <a:buFont typeface="Arial" panose="020B0604020202020204" pitchFamily="34" charset="0"/>
              <a:buChar char="•"/>
            </a:pPr>
            <a:endParaRPr lang="en-US" altLang="zh-CN" sz="2400" dirty="0" smtClean="0"/>
          </a:p>
        </p:txBody>
      </p:sp>
      <p:pic>
        <p:nvPicPr>
          <p:cNvPr id="63490" name="Picture 2" descr="http://s1.sinaimg.cn/large/001LDbSHgy6KVWNcUlWe0"/>
          <p:cNvPicPr>
            <a:picLocks noChangeAspect="1" noChangeArrowheads="1"/>
          </p:cNvPicPr>
          <p:nvPr/>
        </p:nvPicPr>
        <p:blipFill>
          <a:blip r:embed="rId2"/>
          <a:srcRect/>
          <a:stretch>
            <a:fillRect/>
          </a:stretch>
        </p:blipFill>
        <p:spPr bwMode="auto">
          <a:xfrm>
            <a:off x="2285984" y="2643186"/>
            <a:ext cx="3952875" cy="22193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Mid-Autumn Festival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3784600"/>
          </a:xfrm>
          <a:prstGeom prst="rect">
            <a:avLst/>
          </a:prstGeom>
        </p:spPr>
        <p:txBody>
          <a:bodyPr wrap="square">
            <a:spAutoFit/>
          </a:bodyPr>
          <a:lstStyle/>
          <a:p>
            <a:pPr eaLnBrk="1" hangingPunct="1"/>
            <a:r>
              <a:rPr lang="en-US" altLang="zh-CN" sz="2400" dirty="0" smtClean="0">
                <a:latin typeface="+mn-lt"/>
              </a:rPr>
              <a:t>Some famous lines about the festival: </a:t>
            </a:r>
            <a:endParaRPr lang="en-US" altLang="zh-CN" sz="2400" i="1" dirty="0" smtClean="0">
              <a:latin typeface="+mn-lt"/>
            </a:endParaRPr>
          </a:p>
          <a:p>
            <a:pPr eaLnBrk="1" hangingPunct="1"/>
            <a:r>
              <a:rPr lang="en-US" altLang="zh-CN" sz="2400" i="1" dirty="0" smtClean="0">
                <a:latin typeface="+mn-lt"/>
              </a:rPr>
              <a:t>I raised my head, the splendid moon I see; Then droop my head and sink to dreams of my hometown.</a:t>
            </a:r>
            <a:r>
              <a:rPr lang="en-US" altLang="zh-CN" sz="2400" dirty="0" smtClean="0">
                <a:latin typeface="+mn-lt"/>
              </a:rPr>
              <a:t> </a:t>
            </a:r>
            <a:endParaRPr lang="en-US" altLang="zh-CN" sz="2400" dirty="0" smtClean="0">
              <a:latin typeface="+mn-lt"/>
            </a:endParaRPr>
          </a:p>
          <a:p>
            <a:pPr eaLnBrk="1" hangingPunct="1"/>
            <a:endParaRPr lang="en-US" altLang="zh-CN" sz="2400" dirty="0" smtClean="0">
              <a:latin typeface="+mn-lt"/>
            </a:endParaRPr>
          </a:p>
          <a:p>
            <a:pPr eaLnBrk="1" hangingPunct="1"/>
            <a:r>
              <a:rPr lang="en-US" altLang="zh-CN" sz="2400" dirty="0" smtClean="0">
                <a:latin typeface="+mn-lt"/>
              </a:rPr>
              <a:t>(</a:t>
            </a:r>
            <a:r>
              <a:rPr lang="zh-CN" altLang="en-US" sz="2400" dirty="0" smtClean="0">
                <a:latin typeface="+mn-lt"/>
              </a:rPr>
              <a:t>举头望明月， 低头思故乡</a:t>
            </a:r>
            <a:r>
              <a:rPr lang="en-US" altLang="zh-CN" sz="2400" dirty="0" smtClean="0">
                <a:latin typeface="+mn-lt"/>
              </a:rPr>
              <a:t>)</a:t>
            </a:r>
            <a:endParaRPr lang="en-US" altLang="zh-CN" sz="2400" dirty="0" smtClean="0">
              <a:latin typeface="+mn-lt"/>
            </a:endParaRPr>
          </a:p>
          <a:p>
            <a:pPr eaLnBrk="1" hangingPunct="1"/>
            <a:r>
              <a:rPr lang="en-US" altLang="zh-CN" sz="2400" i="1" dirty="0" smtClean="0">
                <a:latin typeface="+mn-lt"/>
              </a:rPr>
              <a:t>My one wish for you, then , is long life; And a share in this loveliness(the moon)</a:t>
            </a:r>
            <a:r>
              <a:rPr lang="zh-CN" altLang="en-US" sz="2400" i="1" dirty="0" smtClean="0">
                <a:latin typeface="+mn-lt"/>
              </a:rPr>
              <a:t> </a:t>
            </a:r>
            <a:r>
              <a:rPr lang="en-US" altLang="zh-CN" sz="2400" i="1" dirty="0" smtClean="0">
                <a:latin typeface="+mn-lt"/>
              </a:rPr>
              <a:t>far, far away. </a:t>
            </a:r>
            <a:endParaRPr lang="en-US" altLang="zh-CN" sz="2400" i="1" dirty="0" smtClean="0">
              <a:latin typeface="+mn-lt"/>
            </a:endParaRPr>
          </a:p>
          <a:p>
            <a:pPr eaLnBrk="1" hangingPunct="1"/>
            <a:endParaRPr lang="en-US" altLang="zh-CN" sz="2400" i="1" dirty="0" smtClean="0">
              <a:latin typeface="+mn-lt"/>
            </a:endParaRPr>
          </a:p>
          <a:p>
            <a:pPr eaLnBrk="1" hangingPunct="1"/>
            <a:r>
              <a:rPr lang="en-US" altLang="zh-CN" sz="2400" i="1" dirty="0" smtClean="0">
                <a:latin typeface="+mn-lt"/>
              </a:rPr>
              <a:t>(</a:t>
            </a:r>
            <a:r>
              <a:rPr lang="zh-CN" altLang="en-US" sz="2400" dirty="0" smtClean="0">
                <a:latin typeface="+mn-lt"/>
              </a:rPr>
              <a:t>但愿人长久， 千里共婵娟</a:t>
            </a:r>
            <a:r>
              <a:rPr lang="en-US" altLang="zh-CN" sz="2400" dirty="0" smtClean="0">
                <a:latin typeface="+mn-lt"/>
              </a:rPr>
              <a:t>)</a:t>
            </a:r>
            <a:r>
              <a:rPr lang="zh-CN" altLang="en-US" sz="2400" dirty="0" smtClean="0">
                <a:latin typeface="+mn-lt"/>
              </a:rPr>
              <a:t> </a:t>
            </a:r>
            <a:endParaRPr lang="zh-CN" altLang="en-US" sz="2400" dirty="0" smtClean="0">
              <a:latin typeface="+mn-lt"/>
            </a:endParaRPr>
          </a:p>
          <a:p>
            <a:pPr>
              <a:buFont typeface="Arial" panose="020B0604020202020204" pitchFamily="34" charset="0"/>
              <a:buChar char="•"/>
            </a:pPr>
            <a:endParaRPr lang="en-US" altLang="zh-CN"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 calcmode="lin" valueType="num">
                                      <p:cBhvr additive="base">
                                        <p:cTn id="1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anim calcmode="lin" valueType="num">
                                      <p:cBhvr additive="base">
                                        <p:cTn id="23"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Mid-Autumn Festival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830997"/>
          </a:xfrm>
          <a:prstGeom prst="rect">
            <a:avLst/>
          </a:prstGeom>
        </p:spPr>
        <p:txBody>
          <a:bodyPr wrap="square">
            <a:spAutoFit/>
          </a:bodyPr>
          <a:lstStyle/>
          <a:p>
            <a:pPr>
              <a:buFont typeface="Arial" panose="020B0604020202020204" pitchFamily="34" charset="0"/>
              <a:buChar char="•"/>
            </a:pPr>
            <a:r>
              <a:rPr lang="en-US" altLang="zh-CN" sz="2400" dirty="0" smtClean="0"/>
              <a:t>Please tell the legend about the festival </a:t>
            </a:r>
            <a:endParaRPr lang="en-US" altLang="zh-CN" sz="2400" dirty="0" smtClean="0"/>
          </a:p>
          <a:p>
            <a:endParaRPr lang="en-US" altLang="zh-CN" sz="2400" dirty="0" smtClean="0"/>
          </a:p>
        </p:txBody>
      </p:sp>
      <p:pic>
        <p:nvPicPr>
          <p:cNvPr id="64514" name="Picture 2" descr="中秋节,传统文化,传统庆典,中国文化,月饼_gic12561051_中秋节,月亮,月饼,嫦娥,_创意图片_Getty Images China"/>
          <p:cNvPicPr>
            <a:picLocks noChangeAspect="1" noChangeArrowheads="1"/>
          </p:cNvPicPr>
          <p:nvPr/>
        </p:nvPicPr>
        <p:blipFill>
          <a:blip r:embed="rId2"/>
          <a:srcRect/>
          <a:stretch>
            <a:fillRect/>
          </a:stretch>
        </p:blipFill>
        <p:spPr bwMode="auto">
          <a:xfrm>
            <a:off x="2626995" y="1928495"/>
            <a:ext cx="4617085" cy="34480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a:srcRect/>
          <a:stretch>
            <a:fillRect/>
          </a:stretch>
        </p:blipFill>
        <p:spPr bwMode="auto">
          <a:xfrm>
            <a:off x="7099300" y="0"/>
            <a:ext cx="2044700" cy="1924050"/>
          </a:xfrm>
          <a:prstGeom prst="rect">
            <a:avLst/>
          </a:prstGeom>
          <a:noFill/>
          <a:ln w="9525">
            <a:noFill/>
            <a:miter lim="800000"/>
            <a:headEnd/>
            <a:tailEnd/>
          </a:ln>
        </p:spPr>
      </p:pic>
      <p:grpSp>
        <p:nvGrpSpPr>
          <p:cNvPr id="11" name="组合 37"/>
          <p:cNvGrpSpPr/>
          <p:nvPr/>
        </p:nvGrpSpPr>
        <p:grpSpPr bwMode="auto">
          <a:xfrm>
            <a:off x="0" y="581012"/>
            <a:ext cx="9144000" cy="419100"/>
            <a:chOff x="0" y="133158"/>
            <a:chExt cx="9144000" cy="420086"/>
          </a:xfrm>
        </p:grpSpPr>
        <p:cxnSp>
          <p:nvCxnSpPr>
            <p:cNvPr id="13" name="直接连接符 12"/>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42875" y="114580"/>
            <a:ext cx="1723550" cy="599780"/>
          </a:xfrm>
          <a:prstGeom prst="rect">
            <a:avLst/>
          </a:prstGeom>
          <a:noFill/>
          <a:ln w="9525">
            <a:noFill/>
            <a:miter lim="800000"/>
          </a:ln>
        </p:spPr>
        <p:txBody>
          <a:bodyPr wrap="none">
            <a:spAutoFit/>
          </a:bodyPr>
          <a:lstStyle/>
          <a:p>
            <a:pPr algn="ctr" defTabSz="878205" eaLnBrk="1" hangingPunct="1">
              <a:lnSpc>
                <a:spcPct val="120000"/>
              </a:lnSpc>
            </a:pPr>
            <a:r>
              <a:rPr lang="zh-CN" altLang="en-US" sz="3000" dirty="0" smtClean="0">
                <a:solidFill>
                  <a:srgbClr val="772C03"/>
                </a:solidFill>
                <a:latin typeface="经典繁毛楷" panose="02010609000101010101" pitchFamily="49" charset="-122"/>
                <a:ea typeface="经典繁毛楷" panose="02010609000101010101" pitchFamily="49" charset="-122"/>
              </a:rPr>
              <a:t>学习目标</a:t>
            </a:r>
            <a:endParaRPr lang="zh-CN" altLang="en-US" sz="3000" dirty="0">
              <a:solidFill>
                <a:srgbClr val="772C03"/>
              </a:solidFill>
              <a:latin typeface="经典繁毛楷" panose="02010609000101010101" pitchFamily="49" charset="-122"/>
              <a:ea typeface="经典繁毛楷" panose="02010609000101010101" pitchFamily="49" charset="-122"/>
            </a:endParaRPr>
          </a:p>
        </p:txBody>
      </p:sp>
      <p:sp>
        <p:nvSpPr>
          <p:cNvPr id="12" name="TextBox 11"/>
          <p:cNvSpPr txBox="1"/>
          <p:nvPr/>
        </p:nvSpPr>
        <p:spPr bwMode="auto">
          <a:xfrm>
            <a:off x="1214414" y="1500178"/>
            <a:ext cx="6858048" cy="2456057"/>
          </a:xfrm>
          <a:prstGeom prst="rect">
            <a:avLst/>
          </a:prstGeom>
          <a:noFill/>
          <a:ln w="9525">
            <a:noFill/>
            <a:miter lim="800000"/>
          </a:ln>
          <a:effectLst/>
        </p:spPr>
        <p:txBody>
          <a:bodyPr wrap="square" rtlCol="0">
            <a:spAutoFit/>
          </a:bodyPr>
          <a:lstStyle/>
          <a:p>
            <a:pPr defTabSz="878205">
              <a:lnSpc>
                <a:spcPct val="120000"/>
              </a:lnSpc>
              <a:buFont typeface="Arial" panose="020B0604020202020204" pitchFamily="34" charset="0"/>
              <a:buChar char="•"/>
            </a:pPr>
            <a:r>
              <a:rPr lang="zh-CN" altLang="en-US"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rPr>
              <a:t>介绍中国传统节日；</a:t>
            </a:r>
            <a:endParaRPr lang="en-US" altLang="zh-CN"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endParaRPr>
          </a:p>
          <a:p>
            <a:pPr defTabSz="878205">
              <a:lnSpc>
                <a:spcPct val="120000"/>
              </a:lnSpc>
              <a:buFont typeface="Arial" panose="020B0604020202020204" pitchFamily="34" charset="0"/>
              <a:buChar char="•"/>
            </a:pPr>
            <a:r>
              <a:rPr lang="zh-CN" altLang="en-US"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rPr>
              <a:t>了解少数民族传统节日；</a:t>
            </a:r>
            <a:endParaRPr lang="en-US" altLang="zh-CN"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endParaRPr>
          </a:p>
          <a:p>
            <a:pPr defTabSz="878205">
              <a:lnSpc>
                <a:spcPct val="120000"/>
              </a:lnSpc>
              <a:buFont typeface="Arial" panose="020B0604020202020204" pitchFamily="34" charset="0"/>
              <a:buChar char="•"/>
            </a:pPr>
            <a:r>
              <a:rPr lang="zh-CN" altLang="en-US"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rPr>
              <a:t>思考中国传统节日的传承和保护。</a:t>
            </a:r>
            <a:endParaRPr lang="en-US" altLang="zh-CN"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endParaRPr>
          </a:p>
          <a:p>
            <a:pPr defTabSz="878205">
              <a:lnSpc>
                <a:spcPct val="120000"/>
              </a:lnSpc>
              <a:buFont typeface="Arial" panose="020B0604020202020204" pitchFamily="34" charset="0"/>
              <a:buChar char="•"/>
            </a:pPr>
            <a:endParaRPr lang="zh-CN" altLang="en-US" sz="3200" dirty="0">
              <a:solidFill>
                <a:srgbClr val="772C03"/>
              </a:solidFill>
              <a:latin typeface="楷体" panose="02010609060101010101" charset="-122"/>
              <a:ea typeface="楷体" panose="02010609060101010101"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Double Ninth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2677656"/>
          </a:xfrm>
          <a:prstGeom prst="rect">
            <a:avLst/>
          </a:prstGeom>
        </p:spPr>
        <p:txBody>
          <a:bodyPr wrap="square">
            <a:spAutoFit/>
          </a:bodyPr>
          <a:lstStyle/>
          <a:p>
            <a:pPr>
              <a:buFont typeface="Arial" panose="020B0604020202020204" pitchFamily="34" charset="0"/>
              <a:buChar char="•"/>
            </a:pPr>
            <a:r>
              <a:rPr lang="en-US" altLang="zh-CN" sz="2400" dirty="0" smtClean="0"/>
              <a:t> celebrated on the ninth day of the ninth lunar month </a:t>
            </a:r>
            <a:endParaRPr lang="en-US" altLang="zh-CN" sz="2400" dirty="0" smtClean="0"/>
          </a:p>
          <a:p>
            <a:pPr>
              <a:buFont typeface="Arial" panose="020B0604020202020204" pitchFamily="34" charset="0"/>
              <a:buChar char="•"/>
            </a:pPr>
            <a:r>
              <a:rPr lang="en-US" altLang="zh-CN" sz="2400" dirty="0" smtClean="0"/>
              <a:t> began as early as the Warring States period </a:t>
            </a:r>
            <a:endParaRPr lang="en-US" altLang="zh-CN" sz="2400" dirty="0" smtClean="0"/>
          </a:p>
          <a:p>
            <a:pPr>
              <a:buFont typeface="Arial" panose="020B0604020202020204" pitchFamily="34" charset="0"/>
              <a:buChar char="•"/>
            </a:pPr>
            <a:r>
              <a:rPr lang="en-US" altLang="zh-CN" sz="2400" dirty="0" smtClean="0"/>
              <a:t> activities include: outing and enjoying the scenes, climbing mountains, appreciating </a:t>
            </a:r>
            <a:r>
              <a:rPr lang="en-US" altLang="zh-CN" sz="2400" dirty="0" smtClean="0">
                <a:solidFill>
                  <a:srgbClr val="FF0000"/>
                </a:solidFill>
              </a:rPr>
              <a:t>chrysanthemum</a:t>
            </a:r>
            <a:r>
              <a:rPr lang="en-US" altLang="zh-CN" sz="2400" dirty="0" smtClean="0"/>
              <a:t>, wearing </a:t>
            </a:r>
            <a:r>
              <a:rPr lang="en-US" altLang="zh-CN" sz="2400" dirty="0" smtClean="0">
                <a:solidFill>
                  <a:srgbClr val="FF0000"/>
                </a:solidFill>
              </a:rPr>
              <a:t>dogwood</a:t>
            </a:r>
            <a:r>
              <a:rPr lang="en-US" altLang="zh-CN" sz="2400" dirty="0" smtClean="0"/>
              <a:t>, eating </a:t>
            </a:r>
            <a:r>
              <a:rPr lang="en-US" altLang="zh-CN" sz="2400" i="1" dirty="0" err="1" smtClean="0"/>
              <a:t>Chongyang</a:t>
            </a:r>
            <a:r>
              <a:rPr lang="en-US" altLang="zh-CN" sz="2400" dirty="0" smtClean="0"/>
              <a:t> </a:t>
            </a:r>
            <a:r>
              <a:rPr lang="en-US" altLang="zh-CN" sz="2400" dirty="0" smtClean="0">
                <a:solidFill>
                  <a:srgbClr val="FF0000"/>
                </a:solidFill>
              </a:rPr>
              <a:t>pastry</a:t>
            </a:r>
            <a:r>
              <a:rPr lang="en-US" altLang="zh-CN" sz="2400" dirty="0" smtClean="0"/>
              <a:t> and drinking chrysanthemum wine </a:t>
            </a:r>
            <a:endParaRPr lang="en-US" altLang="zh-CN" sz="2400" dirty="0" smtClean="0"/>
          </a:p>
          <a:p>
            <a:pPr>
              <a:buFont typeface="Arial" panose="020B0604020202020204" pitchFamily="34" charset="0"/>
              <a:buChar char="•"/>
            </a:pPr>
            <a:r>
              <a:rPr lang="en-US" altLang="zh-CN" sz="2400" dirty="0" smtClean="0"/>
              <a:t> the Chinese government designated the festival as “Senior Citizens Day” in 1989 </a:t>
            </a:r>
            <a:endParaRPr lang="en-US" altLang="zh-CN" sz="2400" dirty="0" smtClean="0"/>
          </a:p>
        </p:txBody>
      </p:sp>
      <p:pic>
        <p:nvPicPr>
          <p:cNvPr id="66564" name="Picture 4" descr="http://images.laoqianzhuang.com/2015/1020/20151020023301546.jpg"/>
          <p:cNvPicPr>
            <a:picLocks noChangeAspect="1" noChangeArrowheads="1"/>
          </p:cNvPicPr>
          <p:nvPr/>
        </p:nvPicPr>
        <p:blipFill>
          <a:blip r:embed="rId2"/>
          <a:srcRect/>
          <a:stretch>
            <a:fillRect/>
          </a:stretch>
        </p:blipFill>
        <p:spPr bwMode="auto">
          <a:xfrm>
            <a:off x="3000364" y="3929070"/>
            <a:ext cx="2876541" cy="157979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书法,中国文化,古典风格,汉字,传统文化_43f6c2aac_书法——春_创意图片_Getty Images China"/>
          <p:cNvPicPr>
            <a:picLocks noChangeAspect="1" noChangeArrowheads="1"/>
          </p:cNvPicPr>
          <p:nvPr/>
        </p:nvPicPr>
        <p:blipFill>
          <a:blip r:embed="rId1">
            <a:duotone>
              <a:schemeClr val="accent5">
                <a:shade val="45000"/>
                <a:satMod val="135000"/>
              </a:schemeClr>
              <a:prstClr val="white"/>
            </a:duotone>
          </a:blip>
          <a:srcRect/>
          <a:stretch>
            <a:fillRect/>
          </a:stretch>
        </p:blipFill>
        <p:spPr bwMode="auto">
          <a:xfrm>
            <a:off x="857224" y="1571616"/>
            <a:ext cx="2000264" cy="1928826"/>
          </a:xfrm>
          <a:prstGeom prst="rect">
            <a:avLst/>
          </a:prstGeom>
          <a:noFill/>
        </p:spPr>
      </p:pic>
      <p:pic>
        <p:nvPicPr>
          <p:cNvPr id="38916" name="Picture 4" descr="健康生活方式,休闲,传统文化,传统服装,旅游目的地_gic3004764_从化,泼水节_创意图片_Getty Images China"/>
          <p:cNvPicPr>
            <a:picLocks noChangeAspect="1" noChangeArrowheads="1"/>
          </p:cNvPicPr>
          <p:nvPr/>
        </p:nvPicPr>
        <p:blipFill>
          <a:blip r:embed="rId2"/>
          <a:srcRect/>
          <a:stretch>
            <a:fillRect/>
          </a:stretch>
        </p:blipFill>
        <p:spPr bwMode="auto">
          <a:xfrm>
            <a:off x="3286116" y="1643054"/>
            <a:ext cx="2071702" cy="1857363"/>
          </a:xfrm>
          <a:prstGeom prst="rect">
            <a:avLst/>
          </a:prstGeom>
          <a:noFill/>
        </p:spPr>
      </p:pic>
      <p:pic>
        <p:nvPicPr>
          <p:cNvPr id="38918" name="Picture 6" descr="节日,春节,现代,建筑,城市_0af6aa49b_上海城市景观外滩焰火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5715009" y="1640424"/>
            <a:ext cx="1928826" cy="1893333"/>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714348" y="2643186"/>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Major Traditional Festivals</a:t>
              </a:r>
              <a:endParaRPr lang="zh-CN" altLang="en-US" sz="2000" b="1" dirty="0">
                <a:solidFill>
                  <a:srgbClr val="7F7F7F"/>
                </a:solidFill>
                <a:latin typeface="+mj-lt"/>
                <a:ea typeface="冬青黑体简体中文 W6"/>
                <a:cs typeface="冬青黑体简体中文 W6"/>
              </a:endParaRPr>
            </a:p>
          </p:txBody>
        </p:sp>
      </p:grpSp>
      <p:sp>
        <p:nvSpPr>
          <p:cNvPr id="18440" name="TextBox 24"/>
          <p:cNvSpPr txBox="1">
            <a:spLocks noChangeArrowheads="1"/>
          </p:cNvSpPr>
          <p:nvPr/>
        </p:nvSpPr>
        <p:spPr bwMode="auto">
          <a:xfrm>
            <a:off x="-32" y="341470"/>
            <a:ext cx="3438762"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Festivals</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3"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bwMode="auto">
          <a:xfrm>
            <a:off x="3286117" y="2643186"/>
            <a:ext cx="2071702" cy="1943934"/>
            <a:chOff x="1167716" y="2546278"/>
            <a:chExt cx="1745811" cy="2869821"/>
          </a:xfrm>
        </p:grpSpPr>
        <p:sp>
          <p:nvSpPr>
            <p:cNvPr id="20" name="矩形 19"/>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TextBox 2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3" name="TextBox 8"/>
            <p:cNvSpPr txBox="1">
              <a:spLocks noChangeArrowheads="1"/>
            </p:cNvSpPr>
            <p:nvPr/>
          </p:nvSpPr>
          <p:spPr bwMode="auto">
            <a:xfrm>
              <a:off x="1167716" y="4225651"/>
              <a:ext cx="1745811"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A71F13"/>
                  </a:solidFill>
                  <a:latin typeface="+mj-lt"/>
                  <a:ea typeface="冬青黑体简体中文 W6"/>
                  <a:cs typeface="冬青黑体简体中文 W6"/>
                </a:rPr>
                <a:t>Ethnic Minority Festivals</a:t>
              </a:r>
              <a:endParaRPr lang="zh-CN" altLang="en-US" sz="2000" b="1" dirty="0">
                <a:solidFill>
                  <a:srgbClr val="A71F13"/>
                </a:solidFill>
                <a:latin typeface="+mj-lt"/>
                <a:ea typeface="冬青黑体简体中文 W6"/>
                <a:cs typeface="冬青黑体简体中文 W6"/>
              </a:endParaRPr>
            </a:p>
          </p:txBody>
        </p:sp>
      </p:grpSp>
      <p:grpSp>
        <p:nvGrpSpPr>
          <p:cNvPr id="5" name="组合 4"/>
          <p:cNvGrpSpPr/>
          <p:nvPr/>
        </p:nvGrpSpPr>
        <p:grpSpPr bwMode="auto">
          <a:xfrm>
            <a:off x="5643571" y="2643186"/>
            <a:ext cx="2071702" cy="2313265"/>
            <a:chOff x="1167716" y="2546278"/>
            <a:chExt cx="1745811" cy="3415062"/>
          </a:xfrm>
        </p:grpSpPr>
        <p:sp>
          <p:nvSpPr>
            <p:cNvPr id="24" name="矩形 23"/>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5" name="TextBox 24"/>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8"/>
            <p:cNvSpPr txBox="1">
              <a:spLocks noChangeArrowheads="1"/>
            </p:cNvSpPr>
            <p:nvPr/>
          </p:nvSpPr>
          <p:spPr bwMode="auto">
            <a:xfrm>
              <a:off x="1167716" y="4225651"/>
              <a:ext cx="1745811" cy="1735689"/>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Public Holidays and Traditional Festivals</a:t>
              </a:r>
              <a:endParaRPr lang="zh-CN" altLang="en-US" sz="2000" b="1" dirty="0">
                <a:solidFill>
                  <a:srgbClr val="7F7F7F"/>
                </a:solidFill>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916"/>
                                        </p:tgtEl>
                                        <p:attrNameLst>
                                          <p:attrName>style.visibility</p:attrName>
                                        </p:attrNameLst>
                                      </p:cBhvr>
                                      <p:to>
                                        <p:strVal val="visible"/>
                                      </p:to>
                                    </p:set>
                                    <p:anim calcmode="lin" valueType="num">
                                      <p:cBhvr additive="base">
                                        <p:cTn id="15" dur="500" fill="hold"/>
                                        <p:tgtEl>
                                          <p:spTgt spid="38916"/>
                                        </p:tgtEl>
                                        <p:attrNameLst>
                                          <p:attrName>ppt_x</p:attrName>
                                        </p:attrNameLst>
                                      </p:cBhvr>
                                      <p:tavLst>
                                        <p:tav tm="0">
                                          <p:val>
                                            <p:strVal val="#ppt_x"/>
                                          </p:val>
                                        </p:tav>
                                        <p:tav tm="100000">
                                          <p:val>
                                            <p:strVal val="#ppt_x"/>
                                          </p:val>
                                        </p:tav>
                                      </p:tavLst>
                                    </p:anim>
                                    <p:anim calcmode="lin" valueType="num">
                                      <p:cBhvr additive="base">
                                        <p:cTn id="16" dur="500" fill="hold"/>
                                        <p:tgtEl>
                                          <p:spTgt spid="389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8918"/>
                                        </p:tgtEl>
                                        <p:attrNameLst>
                                          <p:attrName>style.visibility</p:attrName>
                                        </p:attrNameLst>
                                      </p:cBhvr>
                                      <p:to>
                                        <p:strVal val="visible"/>
                                      </p:to>
                                    </p:set>
                                    <p:anim calcmode="lin" valueType="num">
                                      <p:cBhvr additive="base">
                                        <p:cTn id="23" dur="500" fill="hold"/>
                                        <p:tgtEl>
                                          <p:spTgt spid="38918"/>
                                        </p:tgtEl>
                                        <p:attrNameLst>
                                          <p:attrName>ppt_x</p:attrName>
                                        </p:attrNameLst>
                                      </p:cBhvr>
                                      <p:tavLst>
                                        <p:tav tm="0">
                                          <p:val>
                                            <p:strVal val="#ppt_x"/>
                                          </p:val>
                                        </p:tav>
                                        <p:tav tm="100000">
                                          <p:val>
                                            <p:strVal val="#ppt_x"/>
                                          </p:val>
                                        </p:tav>
                                      </p:tavLst>
                                    </p:anim>
                                    <p:anim calcmode="lin" valueType="num">
                                      <p:cBhvr additive="base">
                                        <p:cTn id="24" dur="500" fill="hold"/>
                                        <p:tgtEl>
                                          <p:spTgt spid="3891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38916"/>
                                        </p:tgtEl>
                                      </p:cBhvr>
                                    </p:animEffect>
                                    <p:animScale>
                                      <p:cBhvr>
                                        <p:cTn id="32" dur="250" autoRev="1" fill="hold"/>
                                        <p:tgtEl>
                                          <p:spTgt spid="38916"/>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4"/>
                                        </p:tgtEl>
                                      </p:cBhvr>
                                    </p:animEffect>
                                    <p:animScale>
                                      <p:cBhvr>
                                        <p:cTn id="3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357222" y="0"/>
            <a:ext cx="65008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Ethnic Minority Festivals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142988"/>
            <a:ext cx="6858048" cy="4429156"/>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500166" y="1098352"/>
            <a:ext cx="6072230" cy="4185761"/>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2400" dirty="0" smtClean="0">
                <a:solidFill>
                  <a:schemeClr val="accent6">
                    <a:lumMod val="50000"/>
                  </a:schemeClr>
                </a:solidFill>
                <a:latin typeface="+mn-lt"/>
              </a:rPr>
              <a:t>Water-splashing Festival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a:t>
            </a:r>
            <a:r>
              <a:rPr lang="en-US" altLang="zh-CN" sz="2400" dirty="0" err="1" smtClean="0">
                <a:solidFill>
                  <a:schemeClr val="accent6">
                    <a:lumMod val="50000"/>
                  </a:schemeClr>
                </a:solidFill>
                <a:latin typeface="+mn-lt"/>
              </a:rPr>
              <a:t>Nadam</a:t>
            </a:r>
            <a:r>
              <a:rPr lang="en-US" altLang="zh-CN" sz="2400" dirty="0" smtClean="0">
                <a:solidFill>
                  <a:schemeClr val="accent6">
                    <a:lumMod val="50000"/>
                  </a:schemeClr>
                </a:solidFill>
                <a:latin typeface="+mn-lt"/>
              </a:rPr>
              <a:t> Fair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Torch Festival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Danu Festival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Third Month Fair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Antiphonal Singing Day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Tibetan New Year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Jumping Flower Festival</a:t>
            </a:r>
            <a:endParaRPr lang="en-US" altLang="zh-CN" sz="2400" dirty="0" smtClean="0">
              <a:solidFill>
                <a:schemeClr val="accent6">
                  <a:lumMod val="50000"/>
                </a:schemeClr>
              </a:solidFill>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Water-Splashing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938992"/>
          </a:xfrm>
          <a:prstGeom prst="rect">
            <a:avLst/>
          </a:prstGeom>
        </p:spPr>
        <p:txBody>
          <a:bodyPr wrap="square">
            <a:spAutoFit/>
          </a:bodyPr>
          <a:lstStyle/>
          <a:p>
            <a:pPr>
              <a:buFont typeface="Arial" panose="020B0604020202020204" pitchFamily="34" charset="0"/>
              <a:buChar char="•"/>
            </a:pPr>
            <a:r>
              <a:rPr lang="en-US" altLang="zh-CN" sz="2400" dirty="0" smtClean="0"/>
              <a:t> Dai people’s New Year </a:t>
            </a:r>
            <a:endParaRPr lang="en-US" altLang="zh-CN" sz="2400" dirty="0" smtClean="0"/>
          </a:p>
          <a:p>
            <a:pPr>
              <a:buFont typeface="Arial" panose="020B0604020202020204" pitchFamily="34" charset="0"/>
              <a:buChar char="•"/>
            </a:pPr>
            <a:r>
              <a:rPr lang="en-US" altLang="zh-CN" sz="2400" dirty="0" smtClean="0"/>
              <a:t> usually lasts three or four days </a:t>
            </a:r>
            <a:endParaRPr lang="en-US" altLang="zh-CN" sz="2400" dirty="0" smtClean="0"/>
          </a:p>
          <a:p>
            <a:pPr>
              <a:buFont typeface="Arial" panose="020B0604020202020204" pitchFamily="34" charset="0"/>
              <a:buChar char="•"/>
            </a:pPr>
            <a:r>
              <a:rPr lang="en-US" altLang="zh-CN" sz="2400" dirty="0" smtClean="0"/>
              <a:t> 1</a:t>
            </a:r>
            <a:r>
              <a:rPr lang="en-US" altLang="zh-CN" sz="2400" baseline="30000" dirty="0" smtClean="0"/>
              <a:t>st</a:t>
            </a:r>
            <a:r>
              <a:rPr lang="en-US" altLang="zh-CN" sz="2400" dirty="0" smtClean="0"/>
              <a:t> day: rocket launching, dragon boat rowing, etc </a:t>
            </a:r>
            <a:endParaRPr lang="en-US" altLang="zh-CN" sz="2400" dirty="0" smtClean="0"/>
          </a:p>
          <a:p>
            <a:pPr>
              <a:buFont typeface="Arial" panose="020B0604020202020204" pitchFamily="34" charset="0"/>
              <a:buChar char="•"/>
            </a:pPr>
            <a:r>
              <a:rPr lang="en-US" altLang="zh-CN" sz="2400" dirty="0" smtClean="0"/>
              <a:t> 2</a:t>
            </a:r>
            <a:r>
              <a:rPr lang="en-US" altLang="zh-CN" sz="2400" baseline="30000" dirty="0" smtClean="0"/>
              <a:t>nd</a:t>
            </a:r>
            <a:r>
              <a:rPr lang="en-US" altLang="zh-CN" sz="2400" dirty="0" smtClean="0"/>
              <a:t> day: Neuter Day, when people stay at home or go hunting </a:t>
            </a:r>
            <a:endParaRPr lang="en-US" altLang="zh-CN" sz="2400" dirty="0" smtClean="0"/>
          </a:p>
          <a:p>
            <a:pPr>
              <a:buFont typeface="Arial" panose="020B0604020202020204" pitchFamily="34" charset="0"/>
              <a:buChar char="•"/>
            </a:pPr>
            <a:r>
              <a:rPr lang="en-US" altLang="zh-CN" sz="2400" dirty="0" smtClean="0"/>
              <a:t> 3</a:t>
            </a:r>
            <a:r>
              <a:rPr lang="en-US" altLang="zh-CN" sz="2400" baseline="30000" dirty="0" smtClean="0"/>
              <a:t>rd</a:t>
            </a:r>
            <a:r>
              <a:rPr lang="en-US" altLang="zh-CN" sz="2400" dirty="0" smtClean="0"/>
              <a:t> day: pray in the temples and water splashing begins </a:t>
            </a:r>
            <a:endParaRPr lang="en-US" altLang="zh-CN" sz="2400" dirty="0" smtClean="0"/>
          </a:p>
        </p:txBody>
      </p:sp>
      <p:pic>
        <p:nvPicPr>
          <p:cNvPr id="67586" name="Picture 2" descr="http://p6.qhimg.com/t017df82e8dd25c6f59.jpg"/>
          <p:cNvPicPr>
            <a:picLocks noChangeAspect="1" noChangeArrowheads="1"/>
          </p:cNvPicPr>
          <p:nvPr/>
        </p:nvPicPr>
        <p:blipFill>
          <a:blip r:embed="rId2"/>
          <a:srcRect/>
          <a:stretch>
            <a:fillRect/>
          </a:stretch>
        </p:blipFill>
        <p:spPr bwMode="auto">
          <a:xfrm>
            <a:off x="2857488" y="3286128"/>
            <a:ext cx="3071834" cy="206154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slide(fromBottom)">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err="1"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Nadam</a:t>
            </a: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 Fair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observed by the Mongolian people </a:t>
            </a:r>
            <a:endParaRPr lang="en-US" altLang="zh-CN" sz="2400" dirty="0" smtClean="0"/>
          </a:p>
          <a:p>
            <a:pPr>
              <a:buFont typeface="Arial" panose="020B0604020202020204" pitchFamily="34" charset="0"/>
              <a:buChar char="•"/>
            </a:pPr>
            <a:r>
              <a:rPr lang="en-US" altLang="zh-CN" sz="2400" dirty="0" smtClean="0"/>
              <a:t> celebrated in August </a:t>
            </a:r>
            <a:endParaRPr lang="en-US" altLang="zh-CN" sz="2400" dirty="0" smtClean="0"/>
          </a:p>
          <a:p>
            <a:pPr>
              <a:buFont typeface="Arial" panose="020B0604020202020204" pitchFamily="34" charset="0"/>
              <a:buChar char="•"/>
            </a:pPr>
            <a:r>
              <a:rPr lang="en-US" altLang="zh-CN" sz="2400" dirty="0" smtClean="0"/>
              <a:t> main events include: horse racing, wrestling, archery and theatrical performances </a:t>
            </a:r>
            <a:endParaRPr lang="en-US" altLang="zh-CN" sz="2400" dirty="0" smtClean="0"/>
          </a:p>
        </p:txBody>
      </p:sp>
      <p:pic>
        <p:nvPicPr>
          <p:cNvPr id="70658" name="Picture 2" descr="http://pic.baike.soso.com/p/20140128/20140128145445-1622576245.jpg"/>
          <p:cNvPicPr>
            <a:picLocks noChangeAspect="1" noChangeArrowheads="1"/>
          </p:cNvPicPr>
          <p:nvPr/>
        </p:nvPicPr>
        <p:blipFill>
          <a:blip r:embed="rId2"/>
          <a:srcRect/>
          <a:stretch>
            <a:fillRect/>
          </a:stretch>
        </p:blipFill>
        <p:spPr bwMode="auto">
          <a:xfrm>
            <a:off x="2500298" y="3071814"/>
            <a:ext cx="3947887" cy="200026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Torch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938992"/>
          </a:xfrm>
          <a:prstGeom prst="rect">
            <a:avLst/>
          </a:prstGeom>
        </p:spPr>
        <p:txBody>
          <a:bodyPr wrap="square">
            <a:spAutoFit/>
          </a:bodyPr>
          <a:lstStyle/>
          <a:p>
            <a:pPr>
              <a:buFont typeface="Arial" panose="020B0604020202020204" pitchFamily="34" charset="0"/>
              <a:buChar char="•"/>
            </a:pPr>
            <a:r>
              <a:rPr lang="en-US" altLang="zh-CN" sz="2400" dirty="0" smtClean="0"/>
              <a:t> traditional festival of the Yi people and some other ethnic minority groups in southwest China</a:t>
            </a:r>
            <a:endParaRPr lang="en-US" altLang="zh-CN" sz="2400" dirty="0" smtClean="0"/>
          </a:p>
          <a:p>
            <a:pPr>
              <a:buFont typeface="Arial" panose="020B0604020202020204" pitchFamily="34" charset="0"/>
              <a:buChar char="•"/>
            </a:pPr>
            <a:r>
              <a:rPr lang="en-US" altLang="zh-CN" sz="2400" dirty="0" smtClean="0"/>
              <a:t> big, pagoda-shaped pine torches were built </a:t>
            </a:r>
            <a:endParaRPr lang="en-US" altLang="zh-CN" sz="2400" dirty="0" smtClean="0"/>
          </a:p>
          <a:p>
            <a:pPr>
              <a:buFont typeface="Arial" panose="020B0604020202020204" pitchFamily="34" charset="0"/>
              <a:buChar char="•"/>
            </a:pPr>
            <a:r>
              <a:rPr lang="en-US" altLang="zh-CN" sz="2400" dirty="0" smtClean="0"/>
              <a:t> people holding the torches gather together to sing, dance and drink, in hope of having a good harvest next year</a:t>
            </a:r>
            <a:endParaRPr lang="en-US" altLang="zh-CN" sz="2400" dirty="0" smtClean="0"/>
          </a:p>
        </p:txBody>
      </p:sp>
      <p:pic>
        <p:nvPicPr>
          <p:cNvPr id="71682" name="Picture 2" descr="http://i0.sinaimg.cn/travel/ul/2009/0706/U3059P704DT20090706164302.jpg"/>
          <p:cNvPicPr>
            <a:picLocks noChangeAspect="1" noChangeArrowheads="1"/>
          </p:cNvPicPr>
          <p:nvPr/>
        </p:nvPicPr>
        <p:blipFill>
          <a:blip r:embed="rId2"/>
          <a:srcRect/>
          <a:stretch>
            <a:fillRect/>
          </a:stretch>
        </p:blipFill>
        <p:spPr bwMode="auto">
          <a:xfrm>
            <a:off x="3071802" y="3357566"/>
            <a:ext cx="3095620" cy="21205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Danu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Yao’s New year </a:t>
            </a:r>
            <a:endParaRPr lang="en-US" altLang="zh-CN" sz="2400" dirty="0" smtClean="0"/>
          </a:p>
          <a:p>
            <a:pPr>
              <a:buFont typeface="Arial" panose="020B0604020202020204" pitchFamily="34" charset="0"/>
              <a:buChar char="•"/>
            </a:pPr>
            <a:r>
              <a:rPr lang="en-US" altLang="zh-CN" sz="2400" dirty="0" smtClean="0"/>
              <a:t> lasts four days from the 26</a:t>
            </a:r>
            <a:r>
              <a:rPr lang="en-US" altLang="zh-CN" sz="2400" baseline="30000" dirty="0" smtClean="0"/>
              <a:t>th</a:t>
            </a:r>
            <a:r>
              <a:rPr lang="en-US" altLang="zh-CN" sz="2400" dirty="0" smtClean="0"/>
              <a:t> of the fifth lunar month </a:t>
            </a:r>
            <a:endParaRPr lang="en-US" altLang="zh-CN" sz="2400" dirty="0" smtClean="0"/>
          </a:p>
          <a:p>
            <a:pPr>
              <a:buFont typeface="Arial" panose="020B0604020202020204" pitchFamily="34" charset="0"/>
              <a:buChar char="•"/>
            </a:pPr>
            <a:r>
              <a:rPr lang="en-US" altLang="zh-CN" sz="2400" dirty="0" smtClean="0"/>
              <a:t> activities include: dancing the bronze drum dance, doing antiphonal singing, and joking in drinking </a:t>
            </a:r>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2708" name="Picture 4" descr="http://img.bimg.126.net/photo/mdoWgcRTACwI5GUOy6SsFA==/5726608401178693146.jpg"/>
          <p:cNvPicPr>
            <a:picLocks noChangeAspect="1" noChangeArrowheads="1"/>
          </p:cNvPicPr>
          <p:nvPr/>
        </p:nvPicPr>
        <p:blipFill>
          <a:blip r:embed="rId2"/>
          <a:srcRect/>
          <a:stretch>
            <a:fillRect/>
          </a:stretch>
        </p:blipFill>
        <p:spPr bwMode="auto">
          <a:xfrm>
            <a:off x="3071802" y="3214690"/>
            <a:ext cx="3443324" cy="221455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Third Month Fair</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938992"/>
          </a:xfrm>
          <a:prstGeom prst="rect">
            <a:avLst/>
          </a:prstGeom>
        </p:spPr>
        <p:txBody>
          <a:bodyPr wrap="square">
            <a:spAutoFit/>
          </a:bodyPr>
          <a:lstStyle/>
          <a:p>
            <a:pPr>
              <a:buFont typeface="Arial" panose="020B0604020202020204" pitchFamily="34" charset="0"/>
              <a:buChar char="•"/>
            </a:pPr>
            <a:r>
              <a:rPr lang="en-US" altLang="zh-CN" sz="2400" dirty="0" smtClean="0"/>
              <a:t> festival of the </a:t>
            </a:r>
            <a:r>
              <a:rPr lang="en-US" altLang="zh-CN" sz="2400" dirty="0" err="1" smtClean="0"/>
              <a:t>Bai</a:t>
            </a:r>
            <a:r>
              <a:rPr lang="en-US" altLang="zh-CN" sz="2400" dirty="0" smtClean="0"/>
              <a:t> people </a:t>
            </a:r>
            <a:endParaRPr lang="en-US" altLang="zh-CN" sz="2400" dirty="0" smtClean="0"/>
          </a:p>
          <a:p>
            <a:pPr>
              <a:buFont typeface="Arial" panose="020B0604020202020204" pitchFamily="34" charset="0"/>
              <a:buChar char="•"/>
            </a:pPr>
            <a:r>
              <a:rPr lang="en-US" altLang="zh-CN" sz="2400" dirty="0" smtClean="0"/>
              <a:t> lasts from 15</a:t>
            </a:r>
            <a:r>
              <a:rPr lang="en-US" altLang="zh-CN" sz="2400" baseline="30000" dirty="0" smtClean="0"/>
              <a:t>th</a:t>
            </a:r>
            <a:r>
              <a:rPr lang="en-US" altLang="zh-CN" sz="2400" dirty="0" smtClean="0"/>
              <a:t> to the 21</a:t>
            </a:r>
            <a:r>
              <a:rPr lang="en-US" altLang="zh-CN" sz="2400" baseline="30000" dirty="0" smtClean="0"/>
              <a:t>st</a:t>
            </a:r>
            <a:r>
              <a:rPr lang="en-US" altLang="zh-CN" sz="2400" dirty="0" smtClean="0"/>
              <a:t> of the third lunar month </a:t>
            </a:r>
            <a:endParaRPr lang="en-US" altLang="zh-CN" sz="2400" dirty="0" smtClean="0"/>
          </a:p>
          <a:p>
            <a:pPr>
              <a:buFont typeface="Arial" panose="020B0604020202020204" pitchFamily="34" charset="0"/>
              <a:buChar char="•"/>
            </a:pPr>
            <a:r>
              <a:rPr lang="en-US" altLang="zh-CN" sz="2400" dirty="0" smtClean="0"/>
              <a:t> activities include horse racing, archery, singing, dancing and a commodity fair </a:t>
            </a:r>
            <a:endParaRPr lang="en-US" altLang="zh-CN" sz="2400" dirty="0" smtClean="0"/>
          </a:p>
          <a:p>
            <a:pPr>
              <a:buFont typeface="Arial" panose="020B0604020202020204" pitchFamily="34" charset="0"/>
              <a:buChar char="•"/>
            </a:pPr>
            <a:r>
              <a:rPr lang="en-US" altLang="zh-CN" sz="2400" dirty="0" smtClean="0"/>
              <a:t> also an occasion for love </a:t>
            </a:r>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3730" name="Picture 2" descr="http://imgsrc.baidu.com/baike/pic/item/b110e61938e60f23dbb4bdfd.jpg"/>
          <p:cNvPicPr>
            <a:picLocks noChangeAspect="1" noChangeArrowheads="1"/>
          </p:cNvPicPr>
          <p:nvPr/>
        </p:nvPicPr>
        <p:blipFill>
          <a:blip r:embed="rId2"/>
          <a:srcRect/>
          <a:stretch>
            <a:fillRect/>
          </a:stretch>
        </p:blipFill>
        <p:spPr bwMode="auto">
          <a:xfrm>
            <a:off x="3214678" y="3357566"/>
            <a:ext cx="3000396" cy="206746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Antiphonal Singing Day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a traditional festival for the </a:t>
            </a:r>
            <a:r>
              <a:rPr lang="en-US" altLang="zh-CN" sz="2400" dirty="0" err="1" smtClean="0"/>
              <a:t>Zhuang</a:t>
            </a:r>
            <a:r>
              <a:rPr lang="en-US" altLang="zh-CN" sz="2400" dirty="0" smtClean="0"/>
              <a:t> people and some other ethnic minorities </a:t>
            </a:r>
            <a:endParaRPr lang="en-US" altLang="zh-CN" sz="2400" dirty="0" smtClean="0"/>
          </a:p>
          <a:p>
            <a:pPr>
              <a:buFont typeface="Arial" panose="020B0604020202020204" pitchFamily="34" charset="0"/>
              <a:buChar char="•"/>
            </a:pPr>
            <a:r>
              <a:rPr lang="en-US" altLang="zh-CN" sz="2400" dirty="0" smtClean="0"/>
              <a:t> young people, dressed in their best, gather in the fields and do antiphonal singing in groups with those of the opposite sex </a:t>
            </a:r>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4" name="AutoShape 2"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6" name="AutoShape 4"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8" name="AutoShape 6"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4760" name="Picture 8" descr="http://images.china.cn/attachement/jpg/site1000/20090926/000802e406ec0c27c61e0e.jpg"/>
          <p:cNvPicPr>
            <a:picLocks noChangeAspect="1" noChangeArrowheads="1"/>
          </p:cNvPicPr>
          <p:nvPr/>
        </p:nvPicPr>
        <p:blipFill>
          <a:blip r:embed="rId2"/>
          <a:srcRect/>
          <a:stretch>
            <a:fillRect/>
          </a:stretch>
        </p:blipFill>
        <p:spPr bwMode="auto">
          <a:xfrm>
            <a:off x="3143240" y="3286128"/>
            <a:ext cx="3063633" cy="20526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Tibetan New Year</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pPr>
              <a:buFont typeface="Arial" panose="020B0604020202020204" pitchFamily="34" charset="0"/>
              <a:buChar char="•"/>
            </a:pPr>
            <a:r>
              <a:rPr lang="en-US" altLang="zh-CN" sz="2400" dirty="0" smtClean="0"/>
              <a:t> most important festival in Tibet </a:t>
            </a:r>
            <a:endParaRPr lang="en-US" altLang="zh-CN" sz="2400" dirty="0" smtClean="0"/>
          </a:p>
          <a:p>
            <a:pPr>
              <a:buFont typeface="Arial" panose="020B0604020202020204" pitchFamily="34" charset="0"/>
              <a:buChar char="•"/>
            </a:pPr>
            <a:r>
              <a:rPr lang="en-US" altLang="zh-CN" sz="2400" dirty="0" smtClean="0"/>
              <a:t> lasts 15 days from 1 January to 15 January </a:t>
            </a:r>
            <a:endParaRPr lang="en-US" altLang="zh-CN" sz="2400" dirty="0" smtClean="0"/>
          </a:p>
          <a:p>
            <a:pPr>
              <a:buFont typeface="Arial" panose="020B0604020202020204" pitchFamily="34" charset="0"/>
              <a:buChar char="•"/>
            </a:pPr>
            <a:r>
              <a:rPr lang="en-US" altLang="zh-CN" sz="2400" dirty="0" smtClean="0"/>
              <a:t> mass singing and dancing, as well as traditional Tibetan operas are performed in towns and villages </a:t>
            </a:r>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4" name="AutoShape 2"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6" name="AutoShape 4"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8" name="AutoShape 6"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242" name="Picture 2" descr="http://www.tibet3.com/news/content/attachement/jpg/site2/20120223/0013d44ea47310afeab20f.jpg"/>
          <p:cNvPicPr>
            <a:picLocks noChangeAspect="1" noChangeArrowheads="1"/>
          </p:cNvPicPr>
          <p:nvPr/>
        </p:nvPicPr>
        <p:blipFill>
          <a:blip r:embed="rId2"/>
          <a:srcRect/>
          <a:stretch>
            <a:fillRect/>
          </a:stretch>
        </p:blipFill>
        <p:spPr bwMode="auto">
          <a:xfrm>
            <a:off x="3428992" y="3214690"/>
            <a:ext cx="2762236" cy="188937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4"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rPr>
                <a:t>Lead-in Activity</a:t>
              </a:r>
              <a:endParaRPr lang="en-US" altLang="zh-CN" sz="2400" b="1" dirty="0" smtClean="0">
                <a:solidFill>
                  <a:srgbClr val="772C03"/>
                </a:solidFill>
                <a:latin typeface="+mj-lt"/>
              </a:endParaRPr>
            </a:p>
          </p:txBody>
        </p:sp>
      </p:grpSp>
      <p:grpSp>
        <p:nvGrpSpPr>
          <p:cNvPr id="7" name="组合 6"/>
          <p:cNvGrpSpPr/>
          <p:nvPr/>
        </p:nvGrpSpPr>
        <p:grpSpPr bwMode="auto">
          <a:xfrm rot="16200000">
            <a:off x="4243952" y="-457787"/>
            <a:ext cx="1285883" cy="7487825"/>
            <a:chOff x="2202835" y="547121"/>
            <a:chExt cx="1286192" cy="5036407"/>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161757" y="4542080"/>
              <a:ext cx="1576803"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Festivals</a:t>
              </a:r>
              <a:endParaRPr lang="en-US" altLang="zh-CN" sz="2400" b="1" dirty="0" smtClean="0">
                <a:solidFill>
                  <a:srgbClr val="7F7F7F"/>
                </a:solidFill>
                <a:latin typeface="+mj-lt"/>
                <a:ea typeface="冬青黑体简体中文 W6"/>
                <a:cs typeface="冬青黑体简体中文 W6"/>
              </a:endParaRPr>
            </a:p>
          </p:txBody>
        </p:sp>
      </p:grpSp>
      <p:grpSp>
        <p:nvGrpSpPr>
          <p:cNvPr id="10"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16393"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5058" name="Picture 2" descr="乐器,舞蹈,龙,舞龙,舞狮_aa0c56aa2_舞龙舞狮_创意图片_Getty Images China"/>
          <p:cNvPicPr>
            <a:picLocks noChangeAspect="1" noChangeArrowheads="1"/>
          </p:cNvPicPr>
          <p:nvPr/>
        </p:nvPicPr>
        <p:blipFill>
          <a:blip r:embed="rId2"/>
          <a:srcRect/>
          <a:stretch>
            <a:fillRect/>
          </a:stretch>
        </p:blipFill>
        <p:spPr bwMode="auto">
          <a:xfrm>
            <a:off x="2214546" y="1285864"/>
            <a:ext cx="4000528" cy="1243000"/>
          </a:xfrm>
          <a:prstGeom prst="rect">
            <a:avLst/>
          </a:prstGeom>
          <a:noFill/>
        </p:spPr>
      </p:pic>
      <p:pic>
        <p:nvPicPr>
          <p:cNvPr id="45062" name="Picture 6" descr="符号,标志,室内,传统节日,春节_482911589_Lunar new year's decoration and red lanterns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2143109" y="2643186"/>
            <a:ext cx="4071966" cy="1219187"/>
          </a:xfrm>
          <a:prstGeom prst="rect">
            <a:avLst/>
          </a:prstGeom>
          <a:noFill/>
        </p:spPr>
      </p:pic>
      <p:pic>
        <p:nvPicPr>
          <p:cNvPr id="45064" name="Picture 8" descr="冬天,白色,红色,圣诞节,圣诞帽_gic11211558_Christmas tree with Santa and children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2143108" y="4000508"/>
            <a:ext cx="4071966" cy="1314438"/>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0-#ppt_w/2"/>
                                          </p:val>
                                        </p:tav>
                                        <p:tav tm="100000">
                                          <p:val>
                                            <p:strVal val="#ppt_x"/>
                                          </p:val>
                                        </p:tav>
                                      </p:tavLst>
                                    </p:anim>
                                    <p:anim calcmode="lin" valueType="num">
                                      <p:cBhvr additive="base">
                                        <p:cTn id="12" dur="500" fill="hold"/>
                                        <p:tgtEl>
                                          <p:spTgt spid="4505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062"/>
                                        </p:tgtEl>
                                        <p:attrNameLst>
                                          <p:attrName>style.visibility</p:attrName>
                                        </p:attrNameLst>
                                      </p:cBhvr>
                                      <p:to>
                                        <p:strVal val="visible"/>
                                      </p:to>
                                    </p:set>
                                    <p:anim calcmode="lin" valueType="num">
                                      <p:cBhvr additive="base">
                                        <p:cTn id="19" dur="500" fill="hold"/>
                                        <p:tgtEl>
                                          <p:spTgt spid="45062"/>
                                        </p:tgtEl>
                                        <p:attrNameLst>
                                          <p:attrName>ppt_x</p:attrName>
                                        </p:attrNameLst>
                                      </p:cBhvr>
                                      <p:tavLst>
                                        <p:tav tm="0">
                                          <p:val>
                                            <p:strVal val="1+#ppt_w/2"/>
                                          </p:val>
                                        </p:tav>
                                        <p:tav tm="100000">
                                          <p:val>
                                            <p:strVal val="#ppt_x"/>
                                          </p:val>
                                        </p:tav>
                                      </p:tavLst>
                                    </p:anim>
                                    <p:anim calcmode="lin" valueType="num">
                                      <p:cBhvr additive="base">
                                        <p:cTn id="20" dur="500" fill="hold"/>
                                        <p:tgtEl>
                                          <p:spTgt spid="450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5064"/>
                                        </p:tgtEl>
                                        <p:attrNameLst>
                                          <p:attrName>style.visibility</p:attrName>
                                        </p:attrNameLst>
                                      </p:cBhvr>
                                      <p:to>
                                        <p:strVal val="visible"/>
                                      </p:to>
                                    </p:set>
                                    <p:anim calcmode="lin" valueType="num">
                                      <p:cBhvr additive="base">
                                        <p:cTn id="27" dur="500" fill="hold"/>
                                        <p:tgtEl>
                                          <p:spTgt spid="45064"/>
                                        </p:tgtEl>
                                        <p:attrNameLst>
                                          <p:attrName>ppt_x</p:attrName>
                                        </p:attrNameLst>
                                      </p:cBhvr>
                                      <p:tavLst>
                                        <p:tav tm="0">
                                          <p:val>
                                            <p:strVal val="0-#ppt_w/2"/>
                                          </p:val>
                                        </p:tav>
                                        <p:tav tm="100000">
                                          <p:val>
                                            <p:strVal val="#ppt_x"/>
                                          </p:val>
                                        </p:tav>
                                      </p:tavLst>
                                    </p:anim>
                                    <p:anim calcmode="lin" valueType="num">
                                      <p:cBhvr additive="base">
                                        <p:cTn id="28" dur="500" fill="hold"/>
                                        <p:tgtEl>
                                          <p:spTgt spid="4506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4"/>
                                        </p:tgtEl>
                                      </p:cBhvr>
                                    </p:animEffect>
                                    <p:animScale>
                                      <p:cBhvr>
                                        <p:cTn id="32" dur="250"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45058"/>
                                        </p:tgtEl>
                                      </p:cBhvr>
                                    </p:animEffect>
                                    <p:animScale>
                                      <p:cBhvr>
                                        <p:cTn id="35" dur="250" autoRev="1" fill="hold"/>
                                        <p:tgtEl>
                                          <p:spTgt spid="450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Jumping Flower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200329"/>
          </a:xfrm>
          <a:prstGeom prst="rect">
            <a:avLst/>
          </a:prstGeom>
        </p:spPr>
        <p:txBody>
          <a:bodyPr wrap="square">
            <a:spAutoFit/>
          </a:bodyPr>
          <a:lstStyle/>
          <a:p>
            <a:pPr>
              <a:buFont typeface="Arial" panose="020B0604020202020204" pitchFamily="34" charset="0"/>
              <a:buChar char="•"/>
            </a:pPr>
            <a:r>
              <a:rPr lang="en-US" altLang="zh-CN" sz="2400" dirty="0" smtClean="0"/>
              <a:t> celebrated by the Miao people in Yunnan and elsewhere </a:t>
            </a:r>
            <a:endParaRPr lang="en-US" altLang="zh-CN" sz="2400" dirty="0" smtClean="0"/>
          </a:p>
          <a:p>
            <a:pPr>
              <a:buFont typeface="Arial" panose="020B0604020202020204" pitchFamily="34" charset="0"/>
              <a:buChar char="•"/>
            </a:pPr>
            <a:r>
              <a:rPr lang="en-US" altLang="zh-CN" sz="2400" dirty="0" smtClean="0"/>
              <a:t> activities include: singing, </a:t>
            </a:r>
            <a:r>
              <a:rPr lang="en-US" altLang="zh-CN" sz="2400" i="1" dirty="0" err="1" smtClean="0"/>
              <a:t>lusheng</a:t>
            </a:r>
            <a:r>
              <a:rPr lang="en-US" altLang="zh-CN" sz="2400" dirty="0" smtClean="0"/>
              <a:t> dancing, bull fighting, lion dancing and a flower-pole-climbing contest </a:t>
            </a:r>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4" name="AutoShape 2"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6" name="AutoShape 4"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8" name="AutoShape 6"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5778" name="Picture 2" descr="http://dzb.gzmzb.com/upload/2014-01-16/image/20140115163315_5766.jpg"/>
          <p:cNvPicPr>
            <a:picLocks noChangeAspect="1" noChangeArrowheads="1"/>
          </p:cNvPicPr>
          <p:nvPr/>
        </p:nvPicPr>
        <p:blipFill>
          <a:blip r:embed="rId2"/>
          <a:srcRect/>
          <a:stretch>
            <a:fillRect/>
          </a:stretch>
        </p:blipFill>
        <p:spPr bwMode="auto">
          <a:xfrm>
            <a:off x="3143240" y="2786062"/>
            <a:ext cx="3338499" cy="220956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书法,中国文化,古典风格,汉字,传统文化_43f6c2aac_书法——春_创意图片_Getty Images China"/>
          <p:cNvPicPr>
            <a:picLocks noChangeAspect="1" noChangeArrowheads="1"/>
          </p:cNvPicPr>
          <p:nvPr/>
        </p:nvPicPr>
        <p:blipFill>
          <a:blip r:embed="rId1">
            <a:duotone>
              <a:schemeClr val="accent5">
                <a:shade val="45000"/>
                <a:satMod val="135000"/>
              </a:schemeClr>
              <a:prstClr val="white"/>
            </a:duotone>
          </a:blip>
          <a:srcRect/>
          <a:stretch>
            <a:fillRect/>
          </a:stretch>
        </p:blipFill>
        <p:spPr bwMode="auto">
          <a:xfrm>
            <a:off x="857224" y="1571616"/>
            <a:ext cx="2000264" cy="1928826"/>
          </a:xfrm>
          <a:prstGeom prst="rect">
            <a:avLst/>
          </a:prstGeom>
          <a:noFill/>
        </p:spPr>
      </p:pic>
      <p:pic>
        <p:nvPicPr>
          <p:cNvPr id="38916" name="Picture 4" descr="健康生活方式,休闲,传统文化,传统服装,旅游目的地_gic3004764_从化,泼水节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3286116" y="1643054"/>
            <a:ext cx="2071702" cy="1857363"/>
          </a:xfrm>
          <a:prstGeom prst="rect">
            <a:avLst/>
          </a:prstGeom>
          <a:noFill/>
        </p:spPr>
      </p:pic>
      <p:pic>
        <p:nvPicPr>
          <p:cNvPr id="38918" name="Picture 6" descr="节日,春节,现代,建筑,城市_0af6aa49b_上海城市景观外滩焰火_创意图片_Getty Images China"/>
          <p:cNvPicPr>
            <a:picLocks noChangeAspect="1" noChangeArrowheads="1"/>
          </p:cNvPicPr>
          <p:nvPr/>
        </p:nvPicPr>
        <p:blipFill>
          <a:blip r:embed="rId3"/>
          <a:srcRect/>
          <a:stretch>
            <a:fillRect/>
          </a:stretch>
        </p:blipFill>
        <p:spPr bwMode="auto">
          <a:xfrm>
            <a:off x="5715009" y="1640424"/>
            <a:ext cx="1928826" cy="1893333"/>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714348" y="2643186"/>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Major Traditional Festivals</a:t>
              </a:r>
              <a:endParaRPr lang="zh-CN" altLang="en-US" sz="2000" b="1" dirty="0">
                <a:solidFill>
                  <a:srgbClr val="7F7F7F"/>
                </a:solidFill>
                <a:latin typeface="+mj-lt"/>
                <a:ea typeface="冬青黑体简体中文 W6"/>
                <a:cs typeface="冬青黑体简体中文 W6"/>
              </a:endParaRPr>
            </a:p>
          </p:txBody>
        </p:sp>
      </p:grpSp>
      <p:sp>
        <p:nvSpPr>
          <p:cNvPr id="18440" name="TextBox 24"/>
          <p:cNvSpPr txBox="1">
            <a:spLocks noChangeArrowheads="1"/>
          </p:cNvSpPr>
          <p:nvPr/>
        </p:nvSpPr>
        <p:spPr bwMode="auto">
          <a:xfrm>
            <a:off x="-32" y="341470"/>
            <a:ext cx="3438762"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Festivals</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3"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bwMode="auto">
          <a:xfrm>
            <a:off x="3286117" y="2643186"/>
            <a:ext cx="2071702" cy="1943934"/>
            <a:chOff x="1167716" y="2546278"/>
            <a:chExt cx="1745811" cy="2869821"/>
          </a:xfrm>
        </p:grpSpPr>
        <p:sp>
          <p:nvSpPr>
            <p:cNvPr id="20" name="矩形 19"/>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TextBox 2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3" name="TextBox 8"/>
            <p:cNvSpPr txBox="1">
              <a:spLocks noChangeArrowheads="1"/>
            </p:cNvSpPr>
            <p:nvPr/>
          </p:nvSpPr>
          <p:spPr bwMode="auto">
            <a:xfrm>
              <a:off x="1167716" y="4225651"/>
              <a:ext cx="1745811"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Ethnic Minority Festivals</a:t>
              </a:r>
              <a:endParaRPr lang="zh-CN" altLang="en-US" sz="2000" b="1" dirty="0">
                <a:solidFill>
                  <a:srgbClr val="7F7F7F"/>
                </a:solidFill>
                <a:latin typeface="+mj-lt"/>
                <a:ea typeface="冬青黑体简体中文 W6"/>
                <a:cs typeface="冬青黑体简体中文 W6"/>
              </a:endParaRPr>
            </a:p>
          </p:txBody>
        </p:sp>
      </p:grpSp>
      <p:grpSp>
        <p:nvGrpSpPr>
          <p:cNvPr id="5" name="组合 4"/>
          <p:cNvGrpSpPr/>
          <p:nvPr/>
        </p:nvGrpSpPr>
        <p:grpSpPr bwMode="auto">
          <a:xfrm>
            <a:off x="5643571" y="2643186"/>
            <a:ext cx="2071702" cy="2313265"/>
            <a:chOff x="1167716" y="2546278"/>
            <a:chExt cx="1745811" cy="3415062"/>
          </a:xfrm>
        </p:grpSpPr>
        <p:sp>
          <p:nvSpPr>
            <p:cNvPr id="24" name="矩形 23"/>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5" name="TextBox 24"/>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8"/>
            <p:cNvSpPr txBox="1">
              <a:spLocks noChangeArrowheads="1"/>
            </p:cNvSpPr>
            <p:nvPr/>
          </p:nvSpPr>
          <p:spPr bwMode="auto">
            <a:xfrm>
              <a:off x="1167716" y="4225651"/>
              <a:ext cx="1745811" cy="1735689"/>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A71F13"/>
                  </a:solidFill>
                  <a:latin typeface="+mj-lt"/>
                  <a:ea typeface="冬青黑体简体中文 W6"/>
                  <a:cs typeface="冬青黑体简体中文 W6"/>
                </a:rPr>
                <a:t>Public Holidays and Traditional Festivals</a:t>
              </a:r>
              <a:endParaRPr lang="zh-CN" altLang="en-US" sz="2000" b="1" dirty="0">
                <a:solidFill>
                  <a:srgbClr val="A71F13"/>
                </a:solidFill>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916"/>
                                        </p:tgtEl>
                                        <p:attrNameLst>
                                          <p:attrName>style.visibility</p:attrName>
                                        </p:attrNameLst>
                                      </p:cBhvr>
                                      <p:to>
                                        <p:strVal val="visible"/>
                                      </p:to>
                                    </p:set>
                                    <p:anim calcmode="lin" valueType="num">
                                      <p:cBhvr additive="base">
                                        <p:cTn id="15" dur="500" fill="hold"/>
                                        <p:tgtEl>
                                          <p:spTgt spid="38916"/>
                                        </p:tgtEl>
                                        <p:attrNameLst>
                                          <p:attrName>ppt_x</p:attrName>
                                        </p:attrNameLst>
                                      </p:cBhvr>
                                      <p:tavLst>
                                        <p:tav tm="0">
                                          <p:val>
                                            <p:strVal val="#ppt_x"/>
                                          </p:val>
                                        </p:tav>
                                        <p:tav tm="100000">
                                          <p:val>
                                            <p:strVal val="#ppt_x"/>
                                          </p:val>
                                        </p:tav>
                                      </p:tavLst>
                                    </p:anim>
                                    <p:anim calcmode="lin" valueType="num">
                                      <p:cBhvr additive="base">
                                        <p:cTn id="16" dur="500" fill="hold"/>
                                        <p:tgtEl>
                                          <p:spTgt spid="389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8918"/>
                                        </p:tgtEl>
                                        <p:attrNameLst>
                                          <p:attrName>style.visibility</p:attrName>
                                        </p:attrNameLst>
                                      </p:cBhvr>
                                      <p:to>
                                        <p:strVal val="visible"/>
                                      </p:to>
                                    </p:set>
                                    <p:anim calcmode="lin" valueType="num">
                                      <p:cBhvr additive="base">
                                        <p:cTn id="23" dur="500" fill="hold"/>
                                        <p:tgtEl>
                                          <p:spTgt spid="38918"/>
                                        </p:tgtEl>
                                        <p:attrNameLst>
                                          <p:attrName>ppt_x</p:attrName>
                                        </p:attrNameLst>
                                      </p:cBhvr>
                                      <p:tavLst>
                                        <p:tav tm="0">
                                          <p:val>
                                            <p:strVal val="#ppt_x"/>
                                          </p:val>
                                        </p:tav>
                                        <p:tav tm="100000">
                                          <p:val>
                                            <p:strVal val="#ppt_x"/>
                                          </p:val>
                                        </p:tav>
                                      </p:tavLst>
                                    </p:anim>
                                    <p:anim calcmode="lin" valueType="num">
                                      <p:cBhvr additive="base">
                                        <p:cTn id="24" dur="500" fill="hold"/>
                                        <p:tgtEl>
                                          <p:spTgt spid="3891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38918"/>
                                        </p:tgtEl>
                                      </p:cBhvr>
                                    </p:animEffect>
                                    <p:animScale>
                                      <p:cBhvr>
                                        <p:cTn id="32" dur="250" autoRev="1" fill="hold"/>
                                        <p:tgtEl>
                                          <p:spTgt spid="38918"/>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5"/>
                                        </p:tgtEl>
                                      </p:cBhvr>
                                    </p:animEffect>
                                    <p:animScale>
                                      <p:cBhvr>
                                        <p:cTn id="35"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Public Holidays and Traditional Festivals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929618" cy="2306955"/>
          </a:xfrm>
          <a:prstGeom prst="rect">
            <a:avLst/>
          </a:prstGeom>
        </p:spPr>
        <p:txBody>
          <a:bodyPr wrap="square">
            <a:spAutoFit/>
          </a:bodyPr>
          <a:lstStyle/>
          <a:p>
            <a:pPr>
              <a:buFont typeface="Arial" panose="020B0604020202020204" pitchFamily="34" charset="0"/>
              <a:buChar char="•"/>
            </a:pPr>
            <a:r>
              <a:rPr lang="en-US" altLang="zh-CN" sz="2400" dirty="0" smtClean="0"/>
              <a:t> In China, people enjoy about 115 days off every year,   </a:t>
            </a:r>
            <a:endParaRPr lang="en-US" altLang="zh-CN" sz="2400" dirty="0" smtClean="0"/>
          </a:p>
          <a:p>
            <a:r>
              <a:rPr lang="en-US" altLang="zh-CN" sz="2400" dirty="0" smtClean="0"/>
              <a:t>  including 104 days of weekends and 11 days of festivals </a:t>
            </a:r>
            <a:endParaRPr lang="en-US" altLang="zh-CN" sz="2400" dirty="0" smtClean="0"/>
          </a:p>
          <a:p>
            <a:pPr>
              <a:buFont typeface="Arial" panose="020B0604020202020204" pitchFamily="34" charset="0"/>
              <a:buChar char="•"/>
            </a:pPr>
            <a:r>
              <a:rPr lang="en-US" altLang="zh-CN" sz="2400" dirty="0" smtClean="0"/>
              <a:t> China has seven legal holidays </a:t>
            </a:r>
            <a:endParaRPr lang="en-US" altLang="zh-CN" sz="2400" dirty="0" smtClean="0"/>
          </a:p>
          <a:p>
            <a:pPr>
              <a:buFont typeface="Arial" panose="020B0604020202020204" pitchFamily="34" charset="0"/>
              <a:buChar char="•"/>
            </a:pPr>
            <a:r>
              <a:rPr lang="en-US" altLang="zh-CN" sz="2400" dirty="0" smtClean="0"/>
              <a:t> if the holiday lands on a weekend, the days will be </a:t>
            </a:r>
            <a:r>
              <a:rPr lang="en-US" altLang="zh-CN" sz="2400" dirty="0" smtClean="0">
                <a:solidFill>
                  <a:srgbClr val="FF0000"/>
                </a:solidFill>
              </a:rPr>
              <a:t>reimbursed</a:t>
            </a:r>
            <a:r>
              <a:rPr lang="en-US" altLang="zh-CN" sz="2400" dirty="0" smtClean="0"/>
              <a:t> (</a:t>
            </a:r>
            <a:r>
              <a:rPr lang="zh-CN" altLang="en-US" sz="2400" dirty="0" smtClean="0"/>
              <a:t>补偿）</a:t>
            </a:r>
            <a:r>
              <a:rPr lang="en-US" altLang="zh-CN" sz="2400" dirty="0" smtClean="0"/>
              <a:t>after the weekend </a:t>
            </a:r>
            <a:endParaRPr lang="en-US" altLang="zh-CN" sz="2400" dirty="0" smtClean="0"/>
          </a:p>
          <a:p>
            <a:pPr>
              <a:buFont typeface="Arial" panose="020B0604020202020204" pitchFamily="34" charset="0"/>
              <a:buChar char="•"/>
            </a:pPr>
            <a:r>
              <a:rPr lang="en-US" altLang="zh-CN" sz="2400" dirty="0" smtClean="0"/>
              <a:t> holidays have become peak seasons for travel and tourism</a:t>
            </a:r>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4" name="AutoShape 2"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6" name="AutoShape 4"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8" name="AutoShape 6"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slide(fromBottom)">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Public Holidays and Traditional Festivals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357302"/>
            <a:ext cx="7929618" cy="1569660"/>
          </a:xfrm>
          <a:prstGeom prst="rect">
            <a:avLst/>
          </a:prstGeom>
        </p:spPr>
        <p:txBody>
          <a:bodyPr wrap="square">
            <a:spAutoFit/>
          </a:bodyPr>
          <a:lstStyle/>
          <a:p>
            <a:r>
              <a:rPr lang="en-US" altLang="zh-CN" sz="2400" dirty="0" smtClean="0"/>
              <a:t>What do you usually do on public holidays? </a:t>
            </a:r>
            <a:endParaRPr lang="en-US" altLang="zh-CN" sz="2400" dirty="0" smtClean="0"/>
          </a:p>
          <a:p>
            <a:r>
              <a:rPr lang="en-US" altLang="zh-CN" sz="2400" dirty="0" smtClean="0"/>
              <a:t>Do you prefer to travel or to enjoy yourself at home on public holidays? </a:t>
            </a:r>
            <a:endParaRPr lang="en-US" altLang="zh-CN" sz="2400" dirty="0" smtClean="0"/>
          </a:p>
          <a:p>
            <a:endParaRPr lang="en-US" altLang="zh-CN" sz="2400" dirty="0" smtClean="0"/>
          </a:p>
        </p:txBody>
      </p:sp>
      <p:sp>
        <p:nvSpPr>
          <p:cNvPr id="72706" name="AutoShape 2" descr="http://img1.imgtn.bdimg.com/it/u=1244455977,775553824&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4" name="AutoShape 2"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6" name="AutoShape 4"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74758" name="AutoShape 6" descr="http://img1.imgtn.bdimg.com/it/u=1428285236,1772449139&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77826" name="Picture 2" descr="旅行,跳,半空中,旅游,当地著名景点_gic2629980_年轻男女在长城欢呼跳跃_创意图片_Getty Images China"/>
          <p:cNvPicPr>
            <a:picLocks noChangeAspect="1" noChangeArrowheads="1"/>
          </p:cNvPicPr>
          <p:nvPr/>
        </p:nvPicPr>
        <p:blipFill>
          <a:blip r:embed="rId2"/>
          <a:srcRect/>
          <a:stretch>
            <a:fillRect/>
          </a:stretch>
        </p:blipFill>
        <p:spPr bwMode="auto">
          <a:xfrm>
            <a:off x="2928926" y="2714624"/>
            <a:ext cx="3190864" cy="213149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3">
                                            <p:txEl>
                                              <p:pRg st="0" end="0"/>
                                            </p:txEl>
                                          </p:spTgt>
                                        </p:tgtEl>
                                        <p:attrNameLst>
                                          <p:attrName>style.visibility</p:attrName>
                                        </p:attrNameLst>
                                      </p:cBhvr>
                                      <p:to>
                                        <p:strVal val="visible"/>
                                      </p:to>
                                    </p:set>
                                    <p:anim calcmode="discrete" valueType="clr">
                                      <p:cBhvr override="childStyle">
                                        <p:cTn id="7" dur="80"/>
                                        <p:tgtEl>
                                          <p:spTgt spid="1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3">
                                            <p:txEl>
                                              <p:pRg st="1" end="1"/>
                                            </p:txEl>
                                          </p:spTgt>
                                        </p:tgtEl>
                                        <p:attrNameLst>
                                          <p:attrName>style.visibility</p:attrName>
                                        </p:attrNameLst>
                                      </p:cBhvr>
                                      <p:to>
                                        <p:strVal val="visible"/>
                                      </p:to>
                                    </p:set>
                                    <p:anim calcmode="discrete" valueType="clr">
                                      <p:cBhvr override="childStyle">
                                        <p:cTn id="14" dur="80"/>
                                        <p:tgtEl>
                                          <p:spTgt spid="1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4243952" y="-457787"/>
            <a:ext cx="1285883" cy="7487825"/>
            <a:chOff x="2202835" y="547121"/>
            <a:chExt cx="1286192" cy="5036407"/>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161757" y="4542080"/>
              <a:ext cx="1576803"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Festivals</a:t>
              </a:r>
              <a:endParaRPr lang="en-US" altLang="zh-CN" sz="2400" b="1" dirty="0" smtClean="0">
                <a:solidFill>
                  <a:srgbClr val="7F7F7F"/>
                </a:solidFill>
                <a:latin typeface="+mj-lt"/>
                <a:ea typeface="冬青黑体简体中文 W6"/>
                <a:cs typeface="冬青黑体简体中文 W6"/>
              </a:endParaRPr>
            </a:p>
          </p:txBody>
        </p:sp>
      </p:grpSp>
      <p:grpSp>
        <p:nvGrpSpPr>
          <p:cNvPr id="5"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72C03"/>
                  </a:solidFill>
                  <a:latin typeface="+mj-lt"/>
                  <a:ea typeface="冬青黑体简体中文 W6"/>
                  <a:cs typeface="冬青黑体简体中文 W6"/>
                </a:rPr>
                <a:t>Discussion &amp; </a:t>
              </a:r>
              <a:endParaRPr lang="en-US" altLang="zh-CN" sz="2400" b="1" dirty="0" smtClean="0">
                <a:solidFill>
                  <a:srgbClr val="772C03"/>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Presentation</a:t>
              </a:r>
              <a:endParaRPr lang="zh-CN" altLang="en-US" sz="2400" b="1" dirty="0">
                <a:solidFill>
                  <a:srgbClr val="772C03"/>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5058" name="Picture 2" descr="乐器,舞蹈,龙,舞龙,舞狮_aa0c56aa2_舞龙舞狮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214546" y="1285864"/>
            <a:ext cx="4000528" cy="1243000"/>
          </a:xfrm>
          <a:prstGeom prst="rect">
            <a:avLst/>
          </a:prstGeom>
          <a:noFill/>
        </p:spPr>
      </p:pic>
      <p:pic>
        <p:nvPicPr>
          <p:cNvPr id="45062" name="Picture 6" descr="符号,标志,室内,传统节日,春节_482911589_Lunar new year's decoration and red lanterns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2143109" y="2643186"/>
            <a:ext cx="4071966" cy="1219187"/>
          </a:xfrm>
          <a:prstGeom prst="rect">
            <a:avLst/>
          </a:prstGeom>
          <a:noFill/>
        </p:spPr>
      </p:pic>
      <p:pic>
        <p:nvPicPr>
          <p:cNvPr id="45064" name="Picture 8" descr="冬天,白色,红色,圣诞节,圣诞帽_gic11211558_Christmas tree with Santa and children_创意图片_Getty Images China"/>
          <p:cNvPicPr>
            <a:picLocks noChangeAspect="1" noChangeArrowheads="1"/>
          </p:cNvPicPr>
          <p:nvPr/>
        </p:nvPicPr>
        <p:blipFill>
          <a:blip r:embed="rId4"/>
          <a:srcRect/>
          <a:stretch>
            <a:fillRect/>
          </a:stretch>
        </p:blipFill>
        <p:spPr bwMode="auto">
          <a:xfrm>
            <a:off x="2143108" y="4000508"/>
            <a:ext cx="4071966" cy="1314438"/>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0-#ppt_w/2"/>
                                          </p:val>
                                        </p:tav>
                                        <p:tav tm="100000">
                                          <p:val>
                                            <p:strVal val="#ppt_x"/>
                                          </p:val>
                                        </p:tav>
                                      </p:tavLst>
                                    </p:anim>
                                    <p:anim calcmode="lin" valueType="num">
                                      <p:cBhvr additive="base">
                                        <p:cTn id="12" dur="500" fill="hold"/>
                                        <p:tgtEl>
                                          <p:spTgt spid="4505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062"/>
                                        </p:tgtEl>
                                        <p:attrNameLst>
                                          <p:attrName>style.visibility</p:attrName>
                                        </p:attrNameLst>
                                      </p:cBhvr>
                                      <p:to>
                                        <p:strVal val="visible"/>
                                      </p:to>
                                    </p:set>
                                    <p:anim calcmode="lin" valueType="num">
                                      <p:cBhvr additive="base">
                                        <p:cTn id="19" dur="500" fill="hold"/>
                                        <p:tgtEl>
                                          <p:spTgt spid="45062"/>
                                        </p:tgtEl>
                                        <p:attrNameLst>
                                          <p:attrName>ppt_x</p:attrName>
                                        </p:attrNameLst>
                                      </p:cBhvr>
                                      <p:tavLst>
                                        <p:tav tm="0">
                                          <p:val>
                                            <p:strVal val="1+#ppt_w/2"/>
                                          </p:val>
                                        </p:tav>
                                        <p:tav tm="100000">
                                          <p:val>
                                            <p:strVal val="#ppt_x"/>
                                          </p:val>
                                        </p:tav>
                                      </p:tavLst>
                                    </p:anim>
                                    <p:anim calcmode="lin" valueType="num">
                                      <p:cBhvr additive="base">
                                        <p:cTn id="20" dur="500" fill="hold"/>
                                        <p:tgtEl>
                                          <p:spTgt spid="450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5064"/>
                                        </p:tgtEl>
                                        <p:attrNameLst>
                                          <p:attrName>style.visibility</p:attrName>
                                        </p:attrNameLst>
                                      </p:cBhvr>
                                      <p:to>
                                        <p:strVal val="visible"/>
                                      </p:to>
                                    </p:set>
                                    <p:anim calcmode="lin" valueType="num">
                                      <p:cBhvr additive="base">
                                        <p:cTn id="27" dur="500" fill="hold"/>
                                        <p:tgtEl>
                                          <p:spTgt spid="45064"/>
                                        </p:tgtEl>
                                        <p:attrNameLst>
                                          <p:attrName>ppt_x</p:attrName>
                                        </p:attrNameLst>
                                      </p:cBhvr>
                                      <p:tavLst>
                                        <p:tav tm="0">
                                          <p:val>
                                            <p:strVal val="0-#ppt_w/2"/>
                                          </p:val>
                                        </p:tav>
                                        <p:tav tm="100000">
                                          <p:val>
                                            <p:strVal val="#ppt_x"/>
                                          </p:val>
                                        </p:tav>
                                      </p:tavLst>
                                    </p:anim>
                                    <p:anim calcmode="lin" valueType="num">
                                      <p:cBhvr additive="base">
                                        <p:cTn id="28" dur="500" fill="hold"/>
                                        <p:tgtEl>
                                          <p:spTgt spid="4506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5"/>
                                        </p:tgtEl>
                                      </p:cBhvr>
                                    </p:animEffect>
                                    <p:animScale>
                                      <p:cBhvr>
                                        <p:cTn id="32" dur="250" autoRev="1" fill="hold"/>
                                        <p:tgtEl>
                                          <p:spTgt spid="5"/>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45064"/>
                                        </p:tgtEl>
                                      </p:cBhvr>
                                    </p:animEffect>
                                    <p:animScale>
                                      <p:cBhvr>
                                        <p:cTn id="35" dur="250" autoRev="1" fill="hold"/>
                                        <p:tgtEl>
                                          <p:spTgt spid="4506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571536"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928662" y="1142988"/>
            <a:ext cx="7286676" cy="3046988"/>
          </a:xfrm>
          <a:prstGeom prst="rect">
            <a:avLst/>
          </a:prstGeom>
        </p:spPr>
        <p:txBody>
          <a:bodyPr wrap="square">
            <a:spAutoFit/>
          </a:bodyPr>
          <a:lstStyle/>
          <a:p>
            <a:pPr algn="just"/>
            <a:r>
              <a:rPr lang="en-US" altLang="zh-CN" sz="2400" dirty="0" smtClean="0"/>
              <a:t>In December 2006, 10 doctoral candidates of China’s top universities presented a petition (</a:t>
            </a:r>
            <a:r>
              <a:rPr lang="zh-CN" altLang="en-US" sz="2400" dirty="0" smtClean="0"/>
              <a:t>请愿书</a:t>
            </a:r>
            <a:r>
              <a:rPr lang="en-US" altLang="zh-CN" sz="2400" dirty="0" smtClean="0"/>
              <a:t>) on the Internet which calls for people to be less excited about Western holidays and to attach more importance to traditional Chinese festivals. The petition caused fierce discussion on whether Chinese people should celebrate Western festivals. Please discuss with your partner and then share your opinions with the class.</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214346" y="71418"/>
            <a:ext cx="478634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9" name="矩形 8"/>
          <p:cNvSpPr/>
          <p:nvPr/>
        </p:nvSpPr>
        <p:spPr>
          <a:xfrm>
            <a:off x="785495" y="785495"/>
            <a:ext cx="7632700" cy="3893820"/>
          </a:xfrm>
          <a:prstGeom prst="rect">
            <a:avLst/>
          </a:prstGeom>
        </p:spPr>
        <p:txBody>
          <a:bodyPr wrap="square">
            <a:noAutofit/>
          </a:bodyPr>
          <a:lstStyle/>
          <a:p>
            <a:pPr algn="just"/>
            <a:r>
              <a:rPr lang="en-US" altLang="zh-CN" sz="2400" dirty="0" smtClean="0"/>
              <a:t>The Valentine’s Day in Western countries is a festival of romance and many people give cards, letters, flowers or presents to their spouse or partner. In China, on the seventh day of the seventh lunar month, people celebrate the Double Seventh Festival which is a traditional festival known by young people as China’s Valentine’s Day. You have a foreign friend who shows great interest in the origin of China’s Valentine’s Day and how people celebrate it. Try to gather as much information as possible about this traditional event and explain the details to him.</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214346" y="71418"/>
            <a:ext cx="478634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9" name="矩形 8"/>
          <p:cNvSpPr/>
          <p:nvPr/>
        </p:nvSpPr>
        <p:spPr>
          <a:xfrm>
            <a:off x="785786" y="1000112"/>
            <a:ext cx="7632848" cy="3785652"/>
          </a:xfrm>
          <a:prstGeom prst="rect">
            <a:avLst/>
          </a:prstGeom>
        </p:spPr>
        <p:txBody>
          <a:bodyPr wrap="square">
            <a:spAutoFit/>
          </a:bodyPr>
          <a:lstStyle/>
          <a:p>
            <a:endParaRPr lang="en-US" sz="2000" dirty="0" smtClean="0"/>
          </a:p>
          <a:p>
            <a:endParaRPr lang="en-US" sz="2000" dirty="0" smtClean="0"/>
          </a:p>
          <a:p>
            <a:pPr>
              <a:buFont typeface="Arial" panose="020B0604020202020204" pitchFamily="34" charset="0"/>
              <a:buChar char="•"/>
            </a:pPr>
            <a:r>
              <a:rPr lang="en-US" sz="2000" dirty="0" smtClean="0"/>
              <a:t> Chinese Valentine's Day is on the 7th day of the 7th lunar month in the      </a:t>
            </a:r>
            <a:endParaRPr lang="en-US" sz="2000" dirty="0" smtClean="0"/>
          </a:p>
          <a:p>
            <a:r>
              <a:rPr lang="en-US" sz="2000" dirty="0" smtClean="0"/>
              <a:t>  Chinese calendar. </a:t>
            </a:r>
            <a:endParaRPr lang="en-US" sz="2000" dirty="0" smtClean="0"/>
          </a:p>
          <a:p>
            <a:pPr>
              <a:buFont typeface="Arial" panose="020B0604020202020204" pitchFamily="34" charset="0"/>
              <a:buChar char="•"/>
            </a:pPr>
            <a:r>
              <a:rPr lang="en-US" sz="2000" dirty="0" smtClean="0"/>
              <a:t> also called </a:t>
            </a:r>
            <a:r>
              <a:rPr lang="en-US" sz="2000" i="1" dirty="0" err="1" smtClean="0"/>
              <a:t>qixi</a:t>
            </a:r>
            <a:endParaRPr lang="en-US" sz="2000" i="1" dirty="0" smtClean="0"/>
          </a:p>
          <a:p>
            <a:pPr>
              <a:buFont typeface="Arial" panose="020B0604020202020204" pitchFamily="34" charset="0"/>
              <a:buChar char="•"/>
            </a:pPr>
            <a:r>
              <a:rPr lang="en-US" sz="2000" dirty="0" smtClean="0"/>
              <a:t> </a:t>
            </a:r>
            <a:r>
              <a:rPr lang="en-US" sz="2000" dirty="0" err="1" smtClean="0"/>
              <a:t>Orgin</a:t>
            </a:r>
            <a:r>
              <a:rPr lang="en-US" sz="2000" dirty="0" smtClean="0"/>
              <a:t>: A love story for this day is about the 7th daughter of Emperor of    </a:t>
            </a:r>
            <a:endParaRPr lang="en-US" sz="2000" dirty="0" smtClean="0"/>
          </a:p>
          <a:p>
            <a:r>
              <a:rPr lang="en-US" sz="2000" dirty="0" smtClean="0"/>
              <a:t>  Heaven and an orphaned cowherd. The Emperor separated them. The     </a:t>
            </a:r>
            <a:endParaRPr lang="en-US" sz="2000" dirty="0" smtClean="0"/>
          </a:p>
          <a:p>
            <a:r>
              <a:rPr lang="en-US" sz="2000" dirty="0" smtClean="0"/>
              <a:t>  7th daughter was forced to move to the star Vega and the cowherd </a:t>
            </a:r>
            <a:endParaRPr lang="en-US" sz="2000" dirty="0" smtClean="0"/>
          </a:p>
          <a:p>
            <a:r>
              <a:rPr lang="en-US" sz="2000" dirty="0" smtClean="0"/>
              <a:t>  moved to the star Altair. They are allowed to meet only once a year on </a:t>
            </a:r>
            <a:endParaRPr lang="en-US" sz="2000" dirty="0" smtClean="0"/>
          </a:p>
          <a:p>
            <a:r>
              <a:rPr lang="en-US" sz="2000" dirty="0" smtClean="0"/>
              <a:t>  the day of 7th day of 7th lunar month.</a:t>
            </a:r>
            <a:endParaRPr lang="en-US" sz="2000" dirty="0" smtClean="0"/>
          </a:p>
          <a:p>
            <a:pPr>
              <a:buFont typeface="Arial" panose="020B0604020202020204" pitchFamily="34" charset="0"/>
              <a:buChar char="•"/>
            </a:pPr>
            <a:r>
              <a:rPr lang="en-US" sz="2000" dirty="0" smtClean="0"/>
              <a:t> gifts like flowers and chocolate are given on this holiday </a:t>
            </a:r>
            <a:endParaRPr lang="en-US" sz="2000" dirty="0"/>
          </a:p>
          <a:p>
            <a:endParaRPr lang="en-US" sz="2000" dirty="0" smtClean="0"/>
          </a:p>
        </p:txBody>
      </p:sp>
      <p:sp>
        <p:nvSpPr>
          <p:cNvPr id="11" name="TextBox 10"/>
          <p:cNvSpPr txBox="1"/>
          <p:nvPr/>
        </p:nvSpPr>
        <p:spPr bwMode="auto">
          <a:xfrm>
            <a:off x="1785918" y="928674"/>
            <a:ext cx="6072230" cy="535531"/>
          </a:xfrm>
          <a:prstGeom prst="rect">
            <a:avLst/>
          </a:prstGeom>
          <a:noFill/>
          <a:ln w="9525">
            <a:noFill/>
            <a:miter lim="800000"/>
          </a:ln>
          <a:effectLst/>
        </p:spPr>
        <p:txBody>
          <a:bodyPr wrap="square" rtlCol="0">
            <a:spAutoFit/>
          </a:bodyPr>
          <a:lstStyle/>
          <a:p>
            <a:pPr defTabSz="878205">
              <a:lnSpc>
                <a:spcPct val="120000"/>
              </a:lnSpc>
            </a:pPr>
            <a:r>
              <a:rPr lang="en-US" altLang="zh-CN" sz="2400" dirty="0" smtClean="0">
                <a:solidFill>
                  <a:srgbClr val="772C03"/>
                </a:solidFill>
                <a:latin typeface="+mn-lt"/>
                <a:ea typeface="微软雅黑" panose="020B0503020204020204" pitchFamily="34" charset="-122"/>
                <a:cs typeface="Arial" panose="020B0604020202020204" pitchFamily="34" charset="0"/>
              </a:rPr>
              <a:t>Information about Chinese Valentine’s Day</a:t>
            </a:r>
            <a:endParaRPr lang="zh-CN" altLang="en-US" sz="2400" dirty="0">
              <a:solidFill>
                <a:srgbClr val="772C03"/>
              </a:solidFill>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ln>
            <a:miter lim="800000"/>
          </a:ln>
        </p:spPr>
        <p:txBody>
          <a:bodyPr/>
          <a:lstStyle/>
          <a:p>
            <a:fld id="{A048C59D-9DEA-4872-8AAF-B565080AE3EA}" type="slidenum">
              <a:rPr lang="zh-CN" altLang="en-US"/>
            </a:fld>
            <a:endParaRPr lang="zh-CN" altLang="en-US"/>
          </a:p>
        </p:txBody>
      </p:sp>
      <p:pic>
        <p:nvPicPr>
          <p:cNvPr id="34819"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34820" name="Picture 4" descr="C:\Documents and Settings\Administrator\桌面\素材\miaoyu1.png"/>
          <p:cNvPicPr>
            <a:picLocks noChangeAspect="1" noChangeArrowheads="1"/>
          </p:cNvPicPr>
          <p:nvPr/>
        </p:nvPicPr>
        <p:blipFill>
          <a:blip r:embed="rId2"/>
          <a:srcRect/>
          <a:stretch>
            <a:fillRect/>
          </a:stretch>
        </p:blipFill>
        <p:spPr bwMode="auto">
          <a:xfrm>
            <a:off x="7092950" y="-4763"/>
            <a:ext cx="2044700" cy="1924051"/>
          </a:xfrm>
          <a:prstGeom prst="rect">
            <a:avLst/>
          </a:prstGeom>
          <a:noFill/>
          <a:ln w="9525">
            <a:noFill/>
            <a:miter lim="800000"/>
            <a:headEnd/>
            <a:tailEnd/>
          </a:ln>
        </p:spPr>
      </p:pic>
      <p:sp>
        <p:nvSpPr>
          <p:cNvPr id="5" name="TextBox 4"/>
          <p:cNvSpPr txBox="1">
            <a:spLocks noChangeArrowheads="1"/>
          </p:cNvSpPr>
          <p:nvPr/>
        </p:nvSpPr>
        <p:spPr bwMode="auto">
          <a:xfrm>
            <a:off x="3609735" y="2155825"/>
            <a:ext cx="1962397" cy="700769"/>
          </a:xfrm>
          <a:prstGeom prst="rect">
            <a:avLst/>
          </a:prstGeom>
          <a:noFill/>
          <a:ln w="9525">
            <a:noFill/>
            <a:miter lim="800000"/>
          </a:ln>
        </p:spPr>
        <p:txBody>
          <a:bodyPr wrap="none">
            <a:spAutoFit/>
          </a:bodyPr>
          <a:lstStyle/>
          <a:p>
            <a:pPr algn="ctr" defTabSz="878205" eaLnBrk="1" hangingPunct="1">
              <a:lnSpc>
                <a:spcPct val="120000"/>
              </a:lnSpc>
            </a:pPr>
            <a:r>
              <a:rPr lang="en-US" altLang="zh-CN" sz="3600" dirty="0" smtClean="0">
                <a:solidFill>
                  <a:srgbClr val="A71F13"/>
                </a:solidFill>
                <a:latin typeface="冬青黑体简体中文 W6"/>
                <a:ea typeface="冬青黑体简体中文 W6"/>
                <a:cs typeface="冬青黑体简体中文 W6"/>
              </a:rPr>
              <a:t>The End</a:t>
            </a:r>
            <a:endParaRPr lang="zh-CN" altLang="en-US" sz="3600" dirty="0">
              <a:solidFill>
                <a:srgbClr val="A71F13"/>
              </a:solidFill>
              <a:latin typeface="冬青黑体简体中文 W6"/>
              <a:ea typeface="冬青黑体简体中文 W6"/>
              <a:cs typeface="冬青黑体简体中文 W6"/>
            </a:endParaRPr>
          </a:p>
        </p:txBody>
      </p:sp>
      <p:grpSp>
        <p:nvGrpSpPr>
          <p:cNvPr id="6" name="组合 5"/>
          <p:cNvGrpSpPr/>
          <p:nvPr/>
        </p:nvGrpSpPr>
        <p:grpSpPr bwMode="auto">
          <a:xfrm>
            <a:off x="1092200" y="2825750"/>
            <a:ext cx="6719888" cy="392113"/>
            <a:chOff x="1091704" y="2825562"/>
            <a:chExt cx="6720656" cy="391978"/>
          </a:xfrm>
        </p:grpSpPr>
        <p:cxnSp>
          <p:nvCxnSpPr>
            <p:cNvPr id="7" name="直接连接符 6"/>
            <p:cNvCxnSpPr/>
            <p:nvPr/>
          </p:nvCxnSpPr>
          <p:spPr>
            <a:xfrm>
              <a:off x="1091704" y="3022344"/>
              <a:ext cx="326427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4824" name="Picture 6" descr="G:\360data\重要数据\桌面\1031654654-3.png"/>
            <p:cNvPicPr>
              <a:picLocks noChangeAspect="1" noChangeArrowheads="1"/>
            </p:cNvPicPr>
            <p:nvPr/>
          </p:nvPicPr>
          <p:blipFill>
            <a:blip r:embed="rId3"/>
            <a:srcRect/>
            <a:stretch>
              <a:fillRect/>
            </a:stretch>
          </p:blipFill>
          <p:spPr bwMode="auto">
            <a:xfrm>
              <a:off x="4391024" y="2825562"/>
              <a:ext cx="361951" cy="391978"/>
            </a:xfrm>
            <a:prstGeom prst="rect">
              <a:avLst/>
            </a:prstGeom>
            <a:noFill/>
            <a:ln w="9525">
              <a:noFill/>
              <a:miter lim="800000"/>
              <a:headEnd/>
              <a:tailEnd/>
            </a:ln>
          </p:spPr>
        </p:pic>
        <p:cxnSp>
          <p:nvCxnSpPr>
            <p:cNvPr id="9" name="直接连接符 8"/>
            <p:cNvCxnSpPr/>
            <p:nvPr/>
          </p:nvCxnSpPr>
          <p:spPr>
            <a:xfrm>
              <a:off x="4787826" y="3022344"/>
              <a:ext cx="3024534"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800"/>
                                        <p:tgtEl>
                                          <p:spTgt spid="5"/>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85784"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Lead-in Activity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2" name="矩形 21"/>
          <p:cNvSpPr/>
          <p:nvPr/>
        </p:nvSpPr>
        <p:spPr>
          <a:xfrm>
            <a:off x="2714612" y="928674"/>
            <a:ext cx="3879882" cy="461665"/>
          </a:xfrm>
          <a:prstGeom prst="rect">
            <a:avLst/>
          </a:prstGeom>
        </p:spPr>
        <p:txBody>
          <a:bodyPr wrap="square">
            <a:spAutoFit/>
          </a:bodyPr>
          <a:lstStyle/>
          <a:p>
            <a:pPr algn="ctr"/>
            <a:r>
              <a:rPr lang="en-US" altLang="zh-CN" sz="2400" dirty="0" smtClean="0">
                <a:solidFill>
                  <a:schemeClr val="accent6">
                    <a:lumMod val="50000"/>
                  </a:schemeClr>
                </a:solidFill>
              </a:rPr>
              <a:t>Discuss</a:t>
            </a:r>
            <a:endParaRPr lang="zh-CN" altLang="en-US" sz="2400" dirty="0">
              <a:solidFill>
                <a:schemeClr val="accent6">
                  <a:lumMod val="50000"/>
                </a:schemeClr>
              </a:solidFill>
            </a:endParaRPr>
          </a:p>
        </p:txBody>
      </p:sp>
      <p:sp>
        <p:nvSpPr>
          <p:cNvPr id="65538" name="AutoShape 2" descr="http://img0.imgtn.bdimg.com/it/u=2700893509,6672079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5540" name="AutoShape 4" descr="http://img0.imgtn.bdimg.com/it/u=2700893509,6672079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4" name="TextBox 13"/>
          <p:cNvSpPr txBox="1"/>
          <p:nvPr/>
        </p:nvSpPr>
        <p:spPr bwMode="auto">
          <a:xfrm>
            <a:off x="500034" y="1428740"/>
            <a:ext cx="7715304" cy="1865126"/>
          </a:xfrm>
          <a:prstGeom prst="rect">
            <a:avLst/>
          </a:prstGeom>
          <a:noFill/>
          <a:ln w="9525">
            <a:noFill/>
            <a:miter lim="800000"/>
          </a:ln>
          <a:effectLst/>
        </p:spPr>
        <p:txBody>
          <a:bodyPr wrap="square" rtlCol="0">
            <a:spAutoFit/>
          </a:bodyPr>
          <a:lstStyle/>
          <a:p>
            <a:pPr defTabSz="878205">
              <a:lnSpc>
                <a:spcPct val="120000"/>
              </a:lnSpc>
            </a:pPr>
            <a:r>
              <a:rPr lang="en-US" altLang="zh-CN" sz="2400" dirty="0" smtClean="0">
                <a:latin typeface="+mn-lt"/>
                <a:ea typeface="微软雅黑" panose="020B0503020204020204" pitchFamily="34" charset="-122"/>
                <a:cs typeface="Arial" panose="020B0604020202020204" pitchFamily="34" charset="0"/>
              </a:rPr>
              <a:t>Watch the video and discuss the following questions: </a:t>
            </a:r>
            <a:endParaRPr lang="en-US" altLang="zh-CN" sz="24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400" dirty="0" smtClean="0">
                <a:latin typeface="+mn-lt"/>
                <a:ea typeface="微软雅黑" panose="020B0503020204020204" pitchFamily="34" charset="-122"/>
                <a:cs typeface="Arial" panose="020B0604020202020204" pitchFamily="34" charset="0"/>
              </a:rPr>
              <a:t>1 What’s the new trend of spending holidays for Chinese  </a:t>
            </a:r>
            <a:endParaRPr lang="en-US" altLang="zh-CN" sz="24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400" dirty="0" smtClean="0">
                <a:latin typeface="+mn-lt"/>
                <a:ea typeface="微软雅黑" panose="020B0503020204020204" pitchFamily="34" charset="-122"/>
                <a:cs typeface="Arial" panose="020B0604020202020204" pitchFamily="34" charset="0"/>
              </a:rPr>
              <a:t>   people? </a:t>
            </a:r>
            <a:endParaRPr lang="en-US" altLang="zh-CN" sz="2400" dirty="0" smtClean="0">
              <a:latin typeface="+mn-lt"/>
              <a:ea typeface="微软雅黑" panose="020B0503020204020204" pitchFamily="34" charset="-122"/>
              <a:cs typeface="Arial" panose="020B0604020202020204" pitchFamily="34" charset="0"/>
            </a:endParaRPr>
          </a:p>
          <a:p>
            <a:pPr defTabSz="878205">
              <a:lnSpc>
                <a:spcPct val="120000"/>
              </a:lnSpc>
            </a:pPr>
            <a:r>
              <a:rPr lang="en-US" altLang="zh-CN" sz="2400" dirty="0" smtClean="0">
                <a:latin typeface="+mn-lt"/>
                <a:ea typeface="微软雅黑" panose="020B0503020204020204" pitchFamily="34" charset="-122"/>
                <a:cs typeface="Arial" panose="020B0604020202020204" pitchFamily="34" charset="0"/>
              </a:rPr>
              <a:t>2 How do overseas retailers cater to Chinese shoppers? </a:t>
            </a:r>
            <a:endParaRPr lang="zh-CN" altLang="en-US" sz="2400" dirty="0">
              <a:latin typeface="+mn-lt"/>
              <a:ea typeface="微软雅黑" panose="020B0503020204020204" pitchFamily="34" charset="-122"/>
              <a:cs typeface="Arial" panose="020B0604020202020204" pitchFamily="34" charset="0"/>
            </a:endParaRPr>
          </a:p>
        </p:txBody>
      </p:sp>
      <p:pic>
        <p:nvPicPr>
          <p:cNvPr id="38913" name="Picture 1"/>
          <p:cNvPicPr>
            <a:picLocks noChangeAspect="1" noChangeArrowheads="1"/>
          </p:cNvPicPr>
          <p:nvPr/>
        </p:nvPicPr>
        <p:blipFill>
          <a:blip r:embed="rId2"/>
          <a:srcRect/>
          <a:stretch>
            <a:fillRect/>
          </a:stretch>
        </p:blipFill>
        <p:spPr bwMode="auto">
          <a:xfrm>
            <a:off x="3214678" y="3429004"/>
            <a:ext cx="2571768" cy="1846398"/>
          </a:xfrm>
          <a:prstGeom prst="rect">
            <a:avLst/>
          </a:prstGeom>
          <a:noFill/>
          <a:ln w="9525">
            <a:noFill/>
            <a:miter lim="800000"/>
            <a:headEnd/>
            <a:tailEnd/>
          </a:ln>
          <a:effectLst/>
        </p:spPr>
      </p:pic>
      <p:pic>
        <p:nvPicPr>
          <p:cNvPr id="16" name="Picture 8" descr="http://www.sharejs.com/uploadfiles/2012/07/16/134240093719618.png">
            <a:hlinkClick r:id="rId3" action="ppaction://hlinkfile"/>
          </p:cNvPr>
          <p:cNvPicPr>
            <a:picLocks noChangeAspect="1" noChangeArrowheads="1"/>
          </p:cNvPicPr>
          <p:nvPr/>
        </p:nvPicPr>
        <p:blipFill>
          <a:blip r:embed="rId4" cstate="print"/>
          <a:srcRect/>
          <a:stretch>
            <a:fillRect/>
          </a:stretch>
        </p:blipFill>
        <p:spPr bwMode="auto">
          <a:xfrm>
            <a:off x="4071934" y="3929070"/>
            <a:ext cx="795326" cy="795326"/>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4243952" y="-457787"/>
            <a:ext cx="1285883" cy="7487825"/>
            <a:chOff x="2202835" y="547121"/>
            <a:chExt cx="1286192" cy="5036407"/>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161757" y="4542080"/>
              <a:ext cx="1576803"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Chinese Festivals</a:t>
              </a:r>
              <a:endParaRPr lang="en-US" altLang="zh-CN" sz="2400" b="1" dirty="0" smtClean="0">
                <a:solidFill>
                  <a:srgbClr val="772C03"/>
                </a:solidFill>
                <a:latin typeface="+mj-lt"/>
                <a:ea typeface="冬青黑体简体中文 W6"/>
                <a:cs typeface="冬青黑体简体中文 W6"/>
              </a:endParaRPr>
            </a:p>
          </p:txBody>
        </p:sp>
      </p:grpSp>
      <p:grpSp>
        <p:nvGrpSpPr>
          <p:cNvPr id="5"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5058" name="Picture 2" descr="乐器,舞蹈,龙,舞龙,舞狮_aa0c56aa2_舞龙舞狮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214546" y="1285864"/>
            <a:ext cx="4000528" cy="1243000"/>
          </a:xfrm>
          <a:prstGeom prst="rect">
            <a:avLst/>
          </a:prstGeom>
          <a:noFill/>
        </p:spPr>
      </p:pic>
      <p:pic>
        <p:nvPicPr>
          <p:cNvPr id="45062" name="Picture 6" descr="符号,标志,室内,传统节日,春节_482911589_Lunar new year's decoration and red lanterns_创意图片_Getty Images China"/>
          <p:cNvPicPr>
            <a:picLocks noChangeAspect="1" noChangeArrowheads="1"/>
          </p:cNvPicPr>
          <p:nvPr/>
        </p:nvPicPr>
        <p:blipFill>
          <a:blip r:embed="rId3"/>
          <a:srcRect/>
          <a:stretch>
            <a:fillRect/>
          </a:stretch>
        </p:blipFill>
        <p:spPr bwMode="auto">
          <a:xfrm>
            <a:off x="2143109" y="2643186"/>
            <a:ext cx="4071966" cy="1219187"/>
          </a:xfrm>
          <a:prstGeom prst="rect">
            <a:avLst/>
          </a:prstGeom>
          <a:noFill/>
        </p:spPr>
      </p:pic>
      <p:pic>
        <p:nvPicPr>
          <p:cNvPr id="45064" name="Picture 8" descr="冬天,白色,红色,圣诞节,圣诞帽_gic11211558_Christmas tree with Santa and children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2143108" y="4000508"/>
            <a:ext cx="4071966" cy="1314438"/>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058"/>
                                        </p:tgtEl>
                                        <p:attrNameLst>
                                          <p:attrName>style.visibility</p:attrName>
                                        </p:attrNameLst>
                                      </p:cBhvr>
                                      <p:to>
                                        <p:strVal val="visible"/>
                                      </p:to>
                                    </p:set>
                                    <p:anim calcmode="lin" valueType="num">
                                      <p:cBhvr additive="base">
                                        <p:cTn id="11" dur="500" fill="hold"/>
                                        <p:tgtEl>
                                          <p:spTgt spid="45058"/>
                                        </p:tgtEl>
                                        <p:attrNameLst>
                                          <p:attrName>ppt_x</p:attrName>
                                        </p:attrNameLst>
                                      </p:cBhvr>
                                      <p:tavLst>
                                        <p:tav tm="0">
                                          <p:val>
                                            <p:strVal val="0-#ppt_w/2"/>
                                          </p:val>
                                        </p:tav>
                                        <p:tav tm="100000">
                                          <p:val>
                                            <p:strVal val="#ppt_x"/>
                                          </p:val>
                                        </p:tav>
                                      </p:tavLst>
                                    </p:anim>
                                    <p:anim calcmode="lin" valueType="num">
                                      <p:cBhvr additive="base">
                                        <p:cTn id="12" dur="500" fill="hold"/>
                                        <p:tgtEl>
                                          <p:spTgt spid="4505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062"/>
                                        </p:tgtEl>
                                        <p:attrNameLst>
                                          <p:attrName>style.visibility</p:attrName>
                                        </p:attrNameLst>
                                      </p:cBhvr>
                                      <p:to>
                                        <p:strVal val="visible"/>
                                      </p:to>
                                    </p:set>
                                    <p:anim calcmode="lin" valueType="num">
                                      <p:cBhvr additive="base">
                                        <p:cTn id="19" dur="500" fill="hold"/>
                                        <p:tgtEl>
                                          <p:spTgt spid="45062"/>
                                        </p:tgtEl>
                                        <p:attrNameLst>
                                          <p:attrName>ppt_x</p:attrName>
                                        </p:attrNameLst>
                                      </p:cBhvr>
                                      <p:tavLst>
                                        <p:tav tm="0">
                                          <p:val>
                                            <p:strVal val="1+#ppt_w/2"/>
                                          </p:val>
                                        </p:tav>
                                        <p:tav tm="100000">
                                          <p:val>
                                            <p:strVal val="#ppt_x"/>
                                          </p:val>
                                        </p:tav>
                                      </p:tavLst>
                                    </p:anim>
                                    <p:anim calcmode="lin" valueType="num">
                                      <p:cBhvr additive="base">
                                        <p:cTn id="20" dur="500" fill="hold"/>
                                        <p:tgtEl>
                                          <p:spTgt spid="450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5064"/>
                                        </p:tgtEl>
                                        <p:attrNameLst>
                                          <p:attrName>style.visibility</p:attrName>
                                        </p:attrNameLst>
                                      </p:cBhvr>
                                      <p:to>
                                        <p:strVal val="visible"/>
                                      </p:to>
                                    </p:set>
                                    <p:anim calcmode="lin" valueType="num">
                                      <p:cBhvr additive="base">
                                        <p:cTn id="27" dur="500" fill="hold"/>
                                        <p:tgtEl>
                                          <p:spTgt spid="45064"/>
                                        </p:tgtEl>
                                        <p:attrNameLst>
                                          <p:attrName>ppt_x</p:attrName>
                                        </p:attrNameLst>
                                      </p:cBhvr>
                                      <p:tavLst>
                                        <p:tav tm="0">
                                          <p:val>
                                            <p:strVal val="0-#ppt_w/2"/>
                                          </p:val>
                                        </p:tav>
                                        <p:tav tm="100000">
                                          <p:val>
                                            <p:strVal val="#ppt_x"/>
                                          </p:val>
                                        </p:tav>
                                      </p:tavLst>
                                    </p:anim>
                                    <p:anim calcmode="lin" valueType="num">
                                      <p:cBhvr additive="base">
                                        <p:cTn id="28" dur="500" fill="hold"/>
                                        <p:tgtEl>
                                          <p:spTgt spid="4506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4"/>
                                        </p:tgtEl>
                                      </p:cBhvr>
                                    </p:animEffect>
                                    <p:animScale>
                                      <p:cBhvr>
                                        <p:cTn id="32" dur="250"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45062"/>
                                        </p:tgtEl>
                                      </p:cBhvr>
                                    </p:animEffect>
                                    <p:animScale>
                                      <p:cBhvr>
                                        <p:cTn id="35" dur="250" autoRev="1" fill="hold"/>
                                        <p:tgtEl>
                                          <p:spTgt spid="450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书法,中国文化,古典风格,汉字,传统文化_43f6c2aac_书法——春_创意图片_Getty Images China"/>
          <p:cNvPicPr>
            <a:picLocks noChangeAspect="1" noChangeArrowheads="1"/>
          </p:cNvPicPr>
          <p:nvPr/>
        </p:nvPicPr>
        <p:blipFill>
          <a:blip r:embed="rId1"/>
          <a:srcRect/>
          <a:stretch>
            <a:fillRect/>
          </a:stretch>
        </p:blipFill>
        <p:spPr bwMode="auto">
          <a:xfrm>
            <a:off x="857224" y="1571616"/>
            <a:ext cx="2000264" cy="1928826"/>
          </a:xfrm>
          <a:prstGeom prst="rect">
            <a:avLst/>
          </a:prstGeom>
          <a:noFill/>
        </p:spPr>
      </p:pic>
      <p:pic>
        <p:nvPicPr>
          <p:cNvPr id="38916" name="Picture 4" descr="健康生活方式,休闲,传统文化,传统服装,旅游目的地_gic3004764_从化,泼水节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3286116" y="1643054"/>
            <a:ext cx="2071702" cy="1857363"/>
          </a:xfrm>
          <a:prstGeom prst="rect">
            <a:avLst/>
          </a:prstGeom>
          <a:noFill/>
        </p:spPr>
      </p:pic>
      <p:pic>
        <p:nvPicPr>
          <p:cNvPr id="38918" name="Picture 6" descr="节日,春节,现代,建筑,城市_0af6aa49b_上海城市景观外滩焰火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5715009" y="1640424"/>
            <a:ext cx="1928826" cy="1893333"/>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714348" y="2643186"/>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A71F13"/>
                  </a:solidFill>
                  <a:latin typeface="+mj-lt"/>
                  <a:ea typeface="冬青黑体简体中文 W6"/>
                  <a:cs typeface="冬青黑体简体中文 W6"/>
                </a:rPr>
                <a:t>Major Traditional Festivals</a:t>
              </a:r>
              <a:endParaRPr lang="zh-CN" altLang="en-US" sz="2000" b="1" dirty="0">
                <a:solidFill>
                  <a:srgbClr val="A71F13"/>
                </a:solidFill>
                <a:latin typeface="+mj-lt"/>
                <a:ea typeface="冬青黑体简体中文 W6"/>
                <a:cs typeface="冬青黑体简体中文 W6"/>
              </a:endParaRPr>
            </a:p>
          </p:txBody>
        </p:sp>
      </p:grpSp>
      <p:sp>
        <p:nvSpPr>
          <p:cNvPr id="18440" name="TextBox 24"/>
          <p:cNvSpPr txBox="1">
            <a:spLocks noChangeArrowheads="1"/>
          </p:cNvSpPr>
          <p:nvPr/>
        </p:nvSpPr>
        <p:spPr bwMode="auto">
          <a:xfrm>
            <a:off x="-32" y="341470"/>
            <a:ext cx="3438762"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Chinese Festivals</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4"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19" name="组合 4"/>
          <p:cNvGrpSpPr/>
          <p:nvPr/>
        </p:nvGrpSpPr>
        <p:grpSpPr bwMode="auto">
          <a:xfrm>
            <a:off x="3286117" y="2643186"/>
            <a:ext cx="2071702" cy="1943934"/>
            <a:chOff x="1167716" y="2546278"/>
            <a:chExt cx="1745811" cy="2869821"/>
          </a:xfrm>
        </p:grpSpPr>
        <p:sp>
          <p:nvSpPr>
            <p:cNvPr id="20" name="矩形 19"/>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TextBox 2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3" name="TextBox 8"/>
            <p:cNvSpPr txBox="1">
              <a:spLocks noChangeArrowheads="1"/>
            </p:cNvSpPr>
            <p:nvPr/>
          </p:nvSpPr>
          <p:spPr bwMode="auto">
            <a:xfrm>
              <a:off x="1167716" y="4225651"/>
              <a:ext cx="1745811"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Ethnic Minority Festivals</a:t>
              </a:r>
              <a:endParaRPr lang="zh-CN" altLang="en-US" sz="2000" b="1" dirty="0">
                <a:solidFill>
                  <a:srgbClr val="7F7F7F"/>
                </a:solidFill>
                <a:latin typeface="+mj-lt"/>
                <a:ea typeface="冬青黑体简体中文 W6"/>
                <a:cs typeface="冬青黑体简体中文 W6"/>
              </a:endParaRPr>
            </a:p>
          </p:txBody>
        </p:sp>
      </p:grpSp>
      <p:grpSp>
        <p:nvGrpSpPr>
          <p:cNvPr id="21" name="组合 4"/>
          <p:cNvGrpSpPr/>
          <p:nvPr/>
        </p:nvGrpSpPr>
        <p:grpSpPr bwMode="auto">
          <a:xfrm>
            <a:off x="5643571" y="2643186"/>
            <a:ext cx="2071702" cy="2313265"/>
            <a:chOff x="1167716" y="2546278"/>
            <a:chExt cx="1745811" cy="3415062"/>
          </a:xfrm>
        </p:grpSpPr>
        <p:sp>
          <p:nvSpPr>
            <p:cNvPr id="24" name="矩形 23"/>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5" name="TextBox 24"/>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8"/>
            <p:cNvSpPr txBox="1">
              <a:spLocks noChangeArrowheads="1"/>
            </p:cNvSpPr>
            <p:nvPr/>
          </p:nvSpPr>
          <p:spPr bwMode="auto">
            <a:xfrm>
              <a:off x="1167716" y="4225651"/>
              <a:ext cx="1745811" cy="1735689"/>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Public Holidays and Traditional Festivals</a:t>
              </a:r>
              <a:endParaRPr lang="zh-CN" altLang="en-US" sz="2000" b="1" dirty="0">
                <a:solidFill>
                  <a:srgbClr val="7F7F7F"/>
                </a:solidFill>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916"/>
                                        </p:tgtEl>
                                        <p:attrNameLst>
                                          <p:attrName>style.visibility</p:attrName>
                                        </p:attrNameLst>
                                      </p:cBhvr>
                                      <p:to>
                                        <p:strVal val="visible"/>
                                      </p:to>
                                    </p:set>
                                    <p:anim calcmode="lin" valueType="num">
                                      <p:cBhvr additive="base">
                                        <p:cTn id="15" dur="500" fill="hold"/>
                                        <p:tgtEl>
                                          <p:spTgt spid="38916"/>
                                        </p:tgtEl>
                                        <p:attrNameLst>
                                          <p:attrName>ppt_x</p:attrName>
                                        </p:attrNameLst>
                                      </p:cBhvr>
                                      <p:tavLst>
                                        <p:tav tm="0">
                                          <p:val>
                                            <p:strVal val="#ppt_x"/>
                                          </p:val>
                                        </p:tav>
                                        <p:tav tm="100000">
                                          <p:val>
                                            <p:strVal val="#ppt_x"/>
                                          </p:val>
                                        </p:tav>
                                      </p:tavLst>
                                    </p:anim>
                                    <p:anim calcmode="lin" valueType="num">
                                      <p:cBhvr additive="base">
                                        <p:cTn id="16" dur="500" fill="hold"/>
                                        <p:tgtEl>
                                          <p:spTgt spid="389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8918"/>
                                        </p:tgtEl>
                                        <p:attrNameLst>
                                          <p:attrName>style.visibility</p:attrName>
                                        </p:attrNameLst>
                                      </p:cBhvr>
                                      <p:to>
                                        <p:strVal val="visible"/>
                                      </p:to>
                                    </p:set>
                                    <p:anim calcmode="lin" valueType="num">
                                      <p:cBhvr additive="base">
                                        <p:cTn id="23" dur="500" fill="hold"/>
                                        <p:tgtEl>
                                          <p:spTgt spid="38918"/>
                                        </p:tgtEl>
                                        <p:attrNameLst>
                                          <p:attrName>ppt_x</p:attrName>
                                        </p:attrNameLst>
                                      </p:cBhvr>
                                      <p:tavLst>
                                        <p:tav tm="0">
                                          <p:val>
                                            <p:strVal val="#ppt_x"/>
                                          </p:val>
                                        </p:tav>
                                        <p:tav tm="100000">
                                          <p:val>
                                            <p:strVal val="#ppt_x"/>
                                          </p:val>
                                        </p:tav>
                                      </p:tavLst>
                                    </p:anim>
                                    <p:anim calcmode="lin" valueType="num">
                                      <p:cBhvr additive="base">
                                        <p:cTn id="24" dur="500" fill="hold"/>
                                        <p:tgtEl>
                                          <p:spTgt spid="3891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38914"/>
                                        </p:tgtEl>
                                      </p:cBhvr>
                                    </p:animEffect>
                                    <p:animScale>
                                      <p:cBhvr>
                                        <p:cTn id="32" dur="250" autoRev="1" fill="hold"/>
                                        <p:tgtEl>
                                          <p:spTgt spid="38914"/>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2"/>
                                        </p:tgtEl>
                                      </p:cBhvr>
                                    </p:animEffect>
                                    <p:animScale>
                                      <p:cBhvr>
                                        <p:cTn id="3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65008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Major Traditional Festivals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4000528"/>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500166" y="1357302"/>
            <a:ext cx="6786610" cy="3662541"/>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800" dirty="0" smtClean="0">
                <a:solidFill>
                  <a:schemeClr val="accent6">
                    <a:lumMod val="50000"/>
                  </a:schemeClr>
                </a:solidFill>
                <a:latin typeface="+mn-lt"/>
              </a:rPr>
              <a:t> </a:t>
            </a:r>
            <a:r>
              <a:rPr lang="en-US" altLang="zh-CN" sz="2400" dirty="0" smtClean="0">
                <a:solidFill>
                  <a:schemeClr val="accent6">
                    <a:lumMod val="50000"/>
                  </a:schemeClr>
                </a:solidFill>
                <a:latin typeface="+mn-lt"/>
              </a:rPr>
              <a:t>Spring Festival</a:t>
            </a:r>
            <a:endParaRPr lang="en-US" altLang="zh-CN" sz="2400" b="1"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Lantern Festival</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a:t>
            </a:r>
            <a:r>
              <a:rPr lang="en-US" altLang="zh-CN" sz="2400" dirty="0" err="1" smtClean="0">
                <a:solidFill>
                  <a:schemeClr val="accent6">
                    <a:lumMod val="50000"/>
                  </a:schemeClr>
                </a:solidFill>
                <a:latin typeface="+mn-lt"/>
              </a:rPr>
              <a:t>Qingming</a:t>
            </a:r>
            <a:r>
              <a:rPr lang="en-US" altLang="zh-CN" sz="2400" dirty="0" smtClean="0">
                <a:solidFill>
                  <a:schemeClr val="accent6">
                    <a:lumMod val="50000"/>
                  </a:schemeClr>
                </a:solidFill>
                <a:latin typeface="+mn-lt"/>
              </a:rPr>
              <a:t> Festival</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Dragon Boat Festival</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Double Seventh Festival</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Mid-Autumn Festival</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Double Ninth Festival</a:t>
            </a:r>
            <a:endParaRPr lang="en-US" altLang="zh-CN" sz="2400" dirty="0" smtClean="0">
              <a:solidFill>
                <a:schemeClr val="accent6">
                  <a:lumMod val="50000"/>
                </a:schemeClr>
              </a:solidFill>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概念,卡通,式样,可爱的,绘画作品_f556fdd5f_过年父亲带着女儿放鞭炮_创意图片_Getty Images China"/>
          <p:cNvPicPr>
            <a:picLocks noChangeAspect="1" noChangeArrowheads="1"/>
          </p:cNvPicPr>
          <p:nvPr/>
        </p:nvPicPr>
        <p:blipFill>
          <a:blip r:embed="rId1"/>
          <a:srcRect/>
          <a:stretch>
            <a:fillRect/>
          </a:stretch>
        </p:blipFill>
        <p:spPr bwMode="auto">
          <a:xfrm>
            <a:off x="4857752" y="1857368"/>
            <a:ext cx="1857388" cy="1685853"/>
          </a:xfrm>
          <a:prstGeom prst="rect">
            <a:avLst/>
          </a:prstGeom>
          <a:noFill/>
        </p:spPr>
      </p:pic>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12" name="组合 11"/>
          <p:cNvGrpSpPr/>
          <p:nvPr/>
        </p:nvGrpSpPr>
        <p:grpSpPr>
          <a:xfrm>
            <a:off x="0" y="142856"/>
            <a:ext cx="9144000" cy="857256"/>
            <a:chOff x="0" y="142856"/>
            <a:chExt cx="9144000" cy="857256"/>
          </a:xfrm>
        </p:grpSpPr>
        <p:grpSp>
          <p:nvGrpSpPr>
            <p:cNvPr id="20483" name="组合 3"/>
            <p:cNvGrpSpPr/>
            <p:nvPr/>
          </p:nvGrpSpPr>
          <p:grpSpPr bwMode="auto">
            <a:xfrm>
              <a:off x="0" y="579424"/>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Spring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sp>
        <p:nvSpPr>
          <p:cNvPr id="22" name="矩形 21"/>
          <p:cNvSpPr/>
          <p:nvPr/>
        </p:nvSpPr>
        <p:spPr>
          <a:xfrm>
            <a:off x="428596" y="1071550"/>
            <a:ext cx="8143932" cy="461665"/>
          </a:xfrm>
          <a:prstGeom prst="rect">
            <a:avLst/>
          </a:prstGeom>
        </p:spPr>
        <p:txBody>
          <a:bodyPr wrap="square">
            <a:spAutoFit/>
          </a:bodyPr>
          <a:lstStyle/>
          <a:p>
            <a:pPr algn="ctr"/>
            <a:r>
              <a:rPr lang="en-US" altLang="zh-CN" sz="2400" dirty="0" smtClean="0"/>
              <a:t>What will occur to your mind when you think of Spring festival? </a:t>
            </a:r>
            <a:endParaRPr lang="zh-CN" altLang="en-US" sz="2400" dirty="0"/>
          </a:p>
        </p:txBody>
      </p:sp>
      <p:sp>
        <p:nvSpPr>
          <p:cNvPr id="14" name="TextBox 13"/>
          <p:cNvSpPr txBox="1"/>
          <p:nvPr/>
        </p:nvSpPr>
        <p:spPr bwMode="auto">
          <a:xfrm>
            <a:off x="428596" y="3643318"/>
            <a:ext cx="2714644"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family get-together</a:t>
            </a:r>
            <a:endParaRPr lang="zh-CN" altLang="en-US" sz="2000" dirty="0">
              <a:latin typeface="+mn-lt"/>
              <a:ea typeface="微软雅黑" panose="020B0503020204020204" pitchFamily="34" charset="-122"/>
              <a:cs typeface="Arial" panose="020B0604020202020204" pitchFamily="34" charset="0"/>
            </a:endParaRPr>
          </a:p>
        </p:txBody>
      </p:sp>
      <p:sp>
        <p:nvSpPr>
          <p:cNvPr id="15" name="TextBox 14"/>
          <p:cNvSpPr txBox="1"/>
          <p:nvPr/>
        </p:nvSpPr>
        <p:spPr bwMode="auto">
          <a:xfrm>
            <a:off x="2857488" y="3643318"/>
            <a:ext cx="1785950"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lucky money</a:t>
            </a:r>
            <a:endParaRPr lang="zh-CN" altLang="en-US" sz="2000" dirty="0">
              <a:latin typeface="+mn-lt"/>
              <a:ea typeface="微软雅黑" panose="020B0503020204020204" pitchFamily="34" charset="-122"/>
              <a:cs typeface="Arial" panose="020B0604020202020204" pitchFamily="34" charset="0"/>
            </a:endParaRPr>
          </a:p>
        </p:txBody>
      </p:sp>
      <p:sp>
        <p:nvSpPr>
          <p:cNvPr id="16" name="TextBox 15"/>
          <p:cNvSpPr txBox="1"/>
          <p:nvPr/>
        </p:nvSpPr>
        <p:spPr bwMode="auto">
          <a:xfrm>
            <a:off x="5000628" y="3643318"/>
            <a:ext cx="1571636"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fire crackers</a:t>
            </a:r>
            <a:endParaRPr lang="zh-CN" altLang="en-US" sz="2000" dirty="0">
              <a:latin typeface="+mn-lt"/>
              <a:ea typeface="微软雅黑" panose="020B0503020204020204" pitchFamily="34" charset="-122"/>
              <a:cs typeface="Arial" panose="020B0604020202020204" pitchFamily="34" charset="0"/>
            </a:endParaRPr>
          </a:p>
        </p:txBody>
      </p:sp>
      <p:sp>
        <p:nvSpPr>
          <p:cNvPr id="18" name="TextBox 17"/>
          <p:cNvSpPr txBox="1"/>
          <p:nvPr/>
        </p:nvSpPr>
        <p:spPr bwMode="auto">
          <a:xfrm>
            <a:off x="6643702" y="3643318"/>
            <a:ext cx="3571900"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family reunion dinner</a:t>
            </a:r>
            <a:endParaRPr lang="zh-CN" altLang="en-US" sz="2000" dirty="0">
              <a:latin typeface="+mn-lt"/>
              <a:ea typeface="微软雅黑" panose="020B0503020204020204" pitchFamily="34" charset="-122"/>
              <a:cs typeface="Arial" panose="020B0604020202020204" pitchFamily="34" charset="0"/>
            </a:endParaRPr>
          </a:p>
        </p:txBody>
      </p:sp>
      <p:pic>
        <p:nvPicPr>
          <p:cNvPr id="36866" name="Picture 2" descr="家庭,拥抱,家庭生活,亲情,休闲_35cc8c1aa_快乐家庭庆祝新年_创意图片_Getty Images China"/>
          <p:cNvPicPr>
            <a:picLocks noChangeAspect="1" noChangeArrowheads="1"/>
          </p:cNvPicPr>
          <p:nvPr/>
        </p:nvPicPr>
        <p:blipFill>
          <a:blip r:embed="rId3"/>
          <a:srcRect/>
          <a:stretch>
            <a:fillRect/>
          </a:stretch>
        </p:blipFill>
        <p:spPr bwMode="auto">
          <a:xfrm>
            <a:off x="500034" y="1857368"/>
            <a:ext cx="1928825" cy="1671628"/>
          </a:xfrm>
          <a:prstGeom prst="rect">
            <a:avLst/>
          </a:prstGeom>
          <a:noFill/>
        </p:spPr>
      </p:pic>
      <p:pic>
        <p:nvPicPr>
          <p:cNvPr id="36870" name="Picture 6" descr="符号,包,影棚拍摄,春节,红色_558746863_Red envelopes_创意图片_Getty Images China"/>
          <p:cNvPicPr>
            <a:picLocks noChangeAspect="1" noChangeArrowheads="1"/>
          </p:cNvPicPr>
          <p:nvPr/>
        </p:nvPicPr>
        <p:blipFill>
          <a:blip r:embed="rId4"/>
          <a:srcRect/>
          <a:stretch>
            <a:fillRect/>
          </a:stretch>
        </p:blipFill>
        <p:spPr bwMode="auto">
          <a:xfrm>
            <a:off x="2643174" y="1857368"/>
            <a:ext cx="1928826" cy="1714512"/>
          </a:xfrm>
          <a:prstGeom prst="rect">
            <a:avLst/>
          </a:prstGeom>
          <a:noFill/>
        </p:spPr>
      </p:pic>
      <p:pic>
        <p:nvPicPr>
          <p:cNvPr id="36874" name="Picture 10" descr="中国文化,桌子,红色,夜晚,冬天_64b7d9678_东方家庭过年吃团圆饭_创意图片_Getty Images China"/>
          <p:cNvPicPr>
            <a:picLocks noChangeAspect="1" noChangeArrowheads="1"/>
          </p:cNvPicPr>
          <p:nvPr/>
        </p:nvPicPr>
        <p:blipFill>
          <a:blip r:embed="rId5"/>
          <a:srcRect/>
          <a:stretch>
            <a:fillRect/>
          </a:stretch>
        </p:blipFill>
        <p:spPr bwMode="auto">
          <a:xfrm>
            <a:off x="6858016" y="1928806"/>
            <a:ext cx="1714512" cy="16430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Bottom)">
                                      <p:cBhvr>
                                        <p:cTn id="10" dur="500"/>
                                        <p:tgtEl>
                                          <p:spTgt spid="15"/>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slide(fromBottom)">
                                      <p:cBhvr>
                                        <p:cTn id="13" dur="500"/>
                                        <p:tgtEl>
                                          <p:spTgt spid="16"/>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lide(fromBottom)">
                                      <p:cBhvr>
                                        <p:cTn id="16" dur="500"/>
                                        <p:tgtEl>
                                          <p:spTgt spid="18"/>
                                        </p:tgtEl>
                                      </p:cBhvr>
                                    </p:animEffect>
                                  </p:childTnLst>
                                </p:cTn>
                              </p:par>
                              <p:par>
                                <p:cTn id="17" presetID="2" presetClass="entr" presetSubtype="4" fill="hold" nodeType="withEffect">
                                  <p:stCondLst>
                                    <p:cond delay="0"/>
                                  </p:stCondLst>
                                  <p:childTnLst>
                                    <p:set>
                                      <p:cBhvr>
                                        <p:cTn id="18" dur="1" fill="hold">
                                          <p:stCondLst>
                                            <p:cond delay="0"/>
                                          </p:stCondLst>
                                        </p:cTn>
                                        <p:tgtEl>
                                          <p:spTgt spid="36872"/>
                                        </p:tgtEl>
                                        <p:attrNameLst>
                                          <p:attrName>style.visibility</p:attrName>
                                        </p:attrNameLst>
                                      </p:cBhvr>
                                      <p:to>
                                        <p:strVal val="visible"/>
                                      </p:to>
                                    </p:set>
                                    <p:anim calcmode="lin" valueType="num">
                                      <p:cBhvr additive="base">
                                        <p:cTn id="19" dur="500" fill="hold"/>
                                        <p:tgtEl>
                                          <p:spTgt spid="36872"/>
                                        </p:tgtEl>
                                        <p:attrNameLst>
                                          <p:attrName>ppt_x</p:attrName>
                                        </p:attrNameLst>
                                      </p:cBhvr>
                                      <p:tavLst>
                                        <p:tav tm="0">
                                          <p:val>
                                            <p:strVal val="#ppt_x"/>
                                          </p:val>
                                        </p:tav>
                                        <p:tav tm="100000">
                                          <p:val>
                                            <p:strVal val="#ppt_x"/>
                                          </p:val>
                                        </p:tav>
                                      </p:tavLst>
                                    </p:anim>
                                    <p:anim calcmode="lin" valueType="num">
                                      <p:cBhvr additive="base">
                                        <p:cTn id="20" dur="500" fill="hold"/>
                                        <p:tgtEl>
                                          <p:spTgt spid="3687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6866"/>
                                        </p:tgtEl>
                                        <p:attrNameLst>
                                          <p:attrName>style.visibility</p:attrName>
                                        </p:attrNameLst>
                                      </p:cBhvr>
                                      <p:to>
                                        <p:strVal val="visible"/>
                                      </p:to>
                                    </p:set>
                                    <p:anim calcmode="lin" valueType="num">
                                      <p:cBhvr additive="base">
                                        <p:cTn id="23" dur="500" fill="hold"/>
                                        <p:tgtEl>
                                          <p:spTgt spid="36866"/>
                                        </p:tgtEl>
                                        <p:attrNameLst>
                                          <p:attrName>ppt_x</p:attrName>
                                        </p:attrNameLst>
                                      </p:cBhvr>
                                      <p:tavLst>
                                        <p:tav tm="0">
                                          <p:val>
                                            <p:strVal val="#ppt_x"/>
                                          </p:val>
                                        </p:tav>
                                        <p:tav tm="100000">
                                          <p:val>
                                            <p:strVal val="#ppt_x"/>
                                          </p:val>
                                        </p:tav>
                                      </p:tavLst>
                                    </p:anim>
                                    <p:anim calcmode="lin" valueType="num">
                                      <p:cBhvr additive="base">
                                        <p:cTn id="24" dur="500" fill="hold"/>
                                        <p:tgtEl>
                                          <p:spTgt spid="3686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6870"/>
                                        </p:tgtEl>
                                        <p:attrNameLst>
                                          <p:attrName>style.visibility</p:attrName>
                                        </p:attrNameLst>
                                      </p:cBhvr>
                                      <p:to>
                                        <p:strVal val="visible"/>
                                      </p:to>
                                    </p:set>
                                    <p:anim calcmode="lin" valueType="num">
                                      <p:cBhvr additive="base">
                                        <p:cTn id="27" dur="500" fill="hold"/>
                                        <p:tgtEl>
                                          <p:spTgt spid="36870"/>
                                        </p:tgtEl>
                                        <p:attrNameLst>
                                          <p:attrName>ppt_x</p:attrName>
                                        </p:attrNameLst>
                                      </p:cBhvr>
                                      <p:tavLst>
                                        <p:tav tm="0">
                                          <p:val>
                                            <p:strVal val="#ppt_x"/>
                                          </p:val>
                                        </p:tav>
                                        <p:tav tm="100000">
                                          <p:val>
                                            <p:strVal val="#ppt_x"/>
                                          </p:val>
                                        </p:tav>
                                      </p:tavLst>
                                    </p:anim>
                                    <p:anim calcmode="lin" valueType="num">
                                      <p:cBhvr additive="base">
                                        <p:cTn id="28" dur="500" fill="hold"/>
                                        <p:tgtEl>
                                          <p:spTgt spid="3687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6874"/>
                                        </p:tgtEl>
                                        <p:attrNameLst>
                                          <p:attrName>style.visibility</p:attrName>
                                        </p:attrNameLst>
                                      </p:cBhvr>
                                      <p:to>
                                        <p:strVal val="visible"/>
                                      </p:to>
                                    </p:set>
                                    <p:anim calcmode="lin" valueType="num">
                                      <p:cBhvr additive="base">
                                        <p:cTn id="31" dur="500" fill="hold"/>
                                        <p:tgtEl>
                                          <p:spTgt spid="36874"/>
                                        </p:tgtEl>
                                        <p:attrNameLst>
                                          <p:attrName>ppt_x</p:attrName>
                                        </p:attrNameLst>
                                      </p:cBhvr>
                                      <p:tavLst>
                                        <p:tav tm="0">
                                          <p:val>
                                            <p:strVal val="#ppt_x"/>
                                          </p:val>
                                        </p:tav>
                                        <p:tav tm="100000">
                                          <p:val>
                                            <p:strVal val="#ppt_x"/>
                                          </p:val>
                                        </p:tav>
                                      </p:tavLst>
                                    </p:anim>
                                    <p:anim calcmode="lin" valueType="num">
                                      <p:cBhvr additive="base">
                                        <p:cTn id="32" dur="500" fill="hold"/>
                                        <p:tgtEl>
                                          <p:spTgt spid="36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dirty="0"/>
          </a:p>
        </p:txBody>
      </p:sp>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Spring Festival</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643306" y="1000112"/>
            <a:ext cx="2023696" cy="461665"/>
          </a:xfrm>
          <a:prstGeom prst="rect">
            <a:avLst/>
          </a:prstGeom>
        </p:spPr>
        <p:txBody>
          <a:bodyPr wrap="none">
            <a:spAutoFit/>
          </a:bodyPr>
          <a:lstStyle/>
          <a:p>
            <a:r>
              <a:rPr lang="en-US" altLang="zh-CN" sz="2400" dirty="0" smtClean="0">
                <a:solidFill>
                  <a:schemeClr val="accent6">
                    <a:lumMod val="50000"/>
                  </a:schemeClr>
                </a:solidFill>
              </a:rPr>
              <a:t>Spring Festival</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929618" cy="1938992"/>
          </a:xfrm>
          <a:prstGeom prst="rect">
            <a:avLst/>
          </a:prstGeom>
        </p:spPr>
        <p:txBody>
          <a:bodyPr wrap="square">
            <a:spAutoFit/>
          </a:bodyPr>
          <a:lstStyle/>
          <a:p>
            <a:pPr>
              <a:buFont typeface="Arial" panose="020B0604020202020204" pitchFamily="34" charset="0"/>
              <a:buChar char="•"/>
            </a:pPr>
            <a:r>
              <a:rPr lang="en-US" altLang="zh-CN" sz="2400" dirty="0" smtClean="0"/>
              <a:t> also called the Chinese New Year</a:t>
            </a:r>
            <a:endParaRPr lang="en-US" altLang="zh-CN" sz="2400" dirty="0" smtClean="0"/>
          </a:p>
          <a:p>
            <a:pPr>
              <a:buFont typeface="Arial" panose="020B0604020202020204" pitchFamily="34" charset="0"/>
              <a:buChar char="•"/>
            </a:pPr>
            <a:r>
              <a:rPr lang="en-US" altLang="zh-CN" sz="2400" dirty="0" smtClean="0"/>
              <a:t> falls on the first day of the first lunar month</a:t>
            </a:r>
            <a:endParaRPr lang="en-US" altLang="zh-CN" sz="2400" dirty="0" smtClean="0"/>
          </a:p>
          <a:p>
            <a:pPr>
              <a:buFont typeface="Arial" panose="020B0604020202020204" pitchFamily="34" charset="0"/>
              <a:buChar char="•"/>
            </a:pPr>
            <a:r>
              <a:rPr lang="en-US" altLang="zh-CN" sz="2400" dirty="0" smtClean="0"/>
              <a:t> family members gather </a:t>
            </a:r>
            <a:r>
              <a:rPr lang="en-US" altLang="zh-CN" sz="2400" dirty="0" smtClean="0"/>
              <a:t>together just as westerns do on Christmas</a:t>
            </a:r>
            <a:endParaRPr lang="en-US" altLang="zh-CN" sz="2400" dirty="0" smtClean="0"/>
          </a:p>
          <a:p>
            <a:pPr>
              <a:buFont typeface="Arial" panose="020B0604020202020204" pitchFamily="34" charset="0"/>
              <a:buChar char="•"/>
            </a:pPr>
            <a:r>
              <a:rPr lang="en-US" altLang="zh-CN" sz="2400" dirty="0" smtClean="0"/>
              <a:t> with seven days of holiday</a:t>
            </a:r>
            <a:endParaRPr lang="en-US" altLang="zh-CN" sz="2400" dirty="0"/>
          </a:p>
        </p:txBody>
      </p:sp>
      <p:pic>
        <p:nvPicPr>
          <p:cNvPr id="35842" name="Picture 2" descr="黑发,拿着,家庭,大家庭,白色背景_0fd79adf8_一家六口贺新年_创意图片_Getty Images China"/>
          <p:cNvPicPr>
            <a:picLocks noChangeAspect="1" noChangeArrowheads="1"/>
          </p:cNvPicPr>
          <p:nvPr/>
        </p:nvPicPr>
        <p:blipFill>
          <a:blip r:embed="rId2"/>
          <a:srcRect/>
          <a:stretch>
            <a:fillRect/>
          </a:stretch>
        </p:blipFill>
        <p:spPr bwMode="auto">
          <a:xfrm>
            <a:off x="3472954" y="3653484"/>
            <a:ext cx="2813558" cy="184722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YzMzIwMjIyMjY3MjNjYzhkYWNkOGVjOWYxZjBjY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ln>
      </a:spPr>
      <a:bodyPr>
        <a:spAutoFit/>
      </a:bodyPr>
      <a:lstStyle>
        <a:defPPr defTabSz="878205">
          <a:lnSpc>
            <a:spcPct val="120000"/>
          </a:lnSpc>
          <a:defRPr sz="1600" dirty="0">
            <a:solidFill>
              <a:srgbClr val="772C03"/>
            </a:solidFill>
            <a:latin typeface="Arial" panose="020B0604020202020204" pitchFamily="34" charset="0"/>
            <a:ea typeface="微软雅黑" panose="020B0503020204020204" pitchFamily="34" charset="-122"/>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7680</Words>
  <Application>WPS 演示</Application>
  <PresentationFormat>全屏显示(16:10)</PresentationFormat>
  <Paragraphs>416</Paragraphs>
  <Slides>38</Slides>
  <Notes>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Arial</vt:lpstr>
      <vt:lpstr>宋体</vt:lpstr>
      <vt:lpstr>Wingdings</vt:lpstr>
      <vt:lpstr>Calibri</vt:lpstr>
      <vt:lpstr>微软雅黑</vt:lpstr>
      <vt:lpstr>Aharoni</vt:lpstr>
      <vt:lpstr>经典繁毛楷</vt:lpstr>
      <vt:lpstr>楷体_GB2312</vt:lpstr>
      <vt:lpstr>楷体</vt:lpstr>
      <vt:lpstr>Times New Roman</vt:lpstr>
      <vt:lpstr>冬青黑体简体中文 W6</vt:lpstr>
      <vt:lpstr>黑体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Jinfeng</dc:creator>
  <cp:lastModifiedBy>张秋爽</cp:lastModifiedBy>
  <cp:revision>1902</cp:revision>
  <dcterms:created xsi:type="dcterms:W3CDTF">2011-08-05T13:10:00Z</dcterms:created>
  <dcterms:modified xsi:type="dcterms:W3CDTF">2024-04-03T04:18:58Z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2374B36022664A339A91EFC2C11C55FC_12</vt:lpwstr>
  </property>
  <property fmtid="{D5CDD505-2E9C-101B-9397-08002B2CF9AE}" pid="3" name="KSOProductBuildVer">
    <vt:lpwstr>2052-12.1.0.16388</vt:lpwstr>
  </property>
</Properties>
</file>